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5"/>
  </p:notesMasterIdLst>
  <p:sldIdLst>
    <p:sldId id="256" r:id="rId2"/>
    <p:sldId id="30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90" r:id="rId11"/>
    <p:sldId id="265" r:id="rId12"/>
    <p:sldId id="267" r:id="rId13"/>
    <p:sldId id="272" r:id="rId14"/>
    <p:sldId id="269" r:id="rId15"/>
    <p:sldId id="273" r:id="rId16"/>
    <p:sldId id="271" r:id="rId17"/>
    <p:sldId id="274" r:id="rId18"/>
    <p:sldId id="270" r:id="rId19"/>
    <p:sldId id="266" r:id="rId20"/>
    <p:sldId id="275" r:id="rId21"/>
    <p:sldId id="276" r:id="rId22"/>
    <p:sldId id="288" r:id="rId23"/>
    <p:sldId id="277" r:id="rId24"/>
    <p:sldId id="292" r:id="rId25"/>
    <p:sldId id="278" r:id="rId26"/>
    <p:sldId id="287" r:id="rId27"/>
    <p:sldId id="293" r:id="rId28"/>
    <p:sldId id="279" r:id="rId29"/>
    <p:sldId id="295" r:id="rId30"/>
    <p:sldId id="289" r:id="rId31"/>
    <p:sldId id="282" r:id="rId32"/>
    <p:sldId id="297" r:id="rId33"/>
    <p:sldId id="296" r:id="rId34"/>
    <p:sldId id="298" r:id="rId35"/>
    <p:sldId id="285" r:id="rId36"/>
    <p:sldId id="291" r:id="rId37"/>
    <p:sldId id="299" r:id="rId38"/>
    <p:sldId id="301" r:id="rId39"/>
    <p:sldId id="302" r:id="rId40"/>
    <p:sldId id="303" r:id="rId41"/>
    <p:sldId id="304" r:id="rId42"/>
    <p:sldId id="305" r:id="rId43"/>
    <p:sldId id="306" r:id="rId44"/>
  </p:sldIdLst>
  <p:sldSz cx="12192000" cy="6858000"/>
  <p:notesSz cx="6864350" cy="99964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7CFF7C"/>
    <a:srgbClr val="A8FFA8"/>
    <a:srgbClr val="CCFFCC"/>
    <a:srgbClr val="9E9EFF"/>
    <a:srgbClr val="CCCC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5" d="100"/>
          <a:sy n="75" d="100"/>
        </p:scale>
        <p:origin x="2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56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821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r">
              <a:defRPr sz="1300"/>
            </a:lvl1pPr>
          </a:lstStyle>
          <a:p>
            <a:fld id="{FBDB41E6-32DD-4B2C-BCAA-1ED7E2499F52}" type="datetimeFigureOut">
              <a:rPr lang="ko-KR" altLang="en-US" smtClean="0"/>
              <a:t>2017-02-13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49363"/>
            <a:ext cx="5994400" cy="33734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41" tIns="48171" rIns="96341" bIns="4817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435" y="4810810"/>
            <a:ext cx="5491480" cy="3936117"/>
          </a:xfrm>
          <a:prstGeom prst="rect">
            <a:avLst/>
          </a:prstGeom>
        </p:spPr>
        <p:txBody>
          <a:bodyPr vert="horz" lIns="96341" tIns="48171" rIns="96341" bIns="48171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821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r">
              <a:defRPr sz="1300"/>
            </a:lvl1pPr>
          </a:lstStyle>
          <a:p>
            <a:fld id="{3DB119C6-0CD2-4631-A7EF-F64876CFF0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454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B119C6-0CD2-4631-A7EF-F64876CFF0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86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089400"/>
            <a:ext cx="9144000" cy="11684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00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7500" y="238125"/>
            <a:ext cx="11544300" cy="460375"/>
          </a:xfrm>
        </p:spPr>
        <p:txBody>
          <a:bodyPr>
            <a:noAutofit/>
          </a:bodyPr>
          <a:lstStyle>
            <a:lvl1pPr>
              <a:defRPr sz="32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11544300" cy="526256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내용 개체 틀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6300787"/>
            <a:ext cx="1314450" cy="476250"/>
          </a:xfrm>
          <a:prstGeom prst="rect">
            <a:avLst/>
          </a:prstGeom>
        </p:spPr>
      </p:pic>
      <p:cxnSp>
        <p:nvCxnSpPr>
          <p:cNvPr id="8" name="직선 연결선 7"/>
          <p:cNvCxnSpPr/>
          <p:nvPr userDrawn="1"/>
        </p:nvCxnSpPr>
        <p:spPr>
          <a:xfrm>
            <a:off x="317500" y="749300"/>
            <a:ext cx="115443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967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2463800"/>
            <a:ext cx="10515600" cy="1082675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831850" y="3487738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 userDrawn="1"/>
        </p:nvSpPr>
        <p:spPr>
          <a:xfrm>
            <a:off x="831850" y="3487738"/>
            <a:ext cx="2038350" cy="106362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774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17500" y="238125"/>
            <a:ext cx="11544300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17500" y="1193800"/>
            <a:ext cx="11544300" cy="498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816100" y="6356350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오픈소스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 개발을 위한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GIT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사용법 실습</a:t>
            </a:r>
            <a:endParaRPr lang="ko-KR" alt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118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32347-66C9-43C2-922A-91CC73440E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93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ibare/dvcs-git" TargetMode="External"/><Relationship Id="rId2" Type="http://schemas.openxmlformats.org/officeDocument/2006/relationships/hyperlink" Target="https://git-scm.com/book/ko/v2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lideshare.net/flyskykr/github-46014813" TargetMode="External"/><Relationship Id="rId5" Type="http://schemas.openxmlformats.org/officeDocument/2006/relationships/hyperlink" Target="http://marklodato.github.io/visual-git-guide/index-ko.html" TargetMode="External"/><Relationship Id="rId4" Type="http://schemas.openxmlformats.org/officeDocument/2006/relationships/hyperlink" Target="http://www.slideshare.net/einsub/svn-git-17386752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marklodato.github.io/visual-git-guide/index-ko.html" TargetMode="Externa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hyperlink" Target="http://blog.naver.com/PostView.nhn?blogId=lge920904&amp;logNo=220274506449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server/geoserver" TargetMode="External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sourcetreeapp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notepad-plus-plus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7200" b="1" dirty="0" smtClean="0"/>
              <a:t>오픈소스 개발을 위한</a:t>
            </a:r>
            <a:r>
              <a:rPr lang="en-US" altLang="ko-KR" sz="7200" b="1" dirty="0" smtClean="0"/>
              <a:t/>
            </a:r>
            <a:br>
              <a:rPr lang="en-US" altLang="ko-KR" sz="7200" b="1" dirty="0" smtClean="0"/>
            </a:br>
            <a:r>
              <a:rPr lang="en-US" altLang="ko-KR" sz="7200" b="1" dirty="0" smtClean="0"/>
              <a:t>GIT </a:t>
            </a:r>
            <a:r>
              <a:rPr lang="ko-KR" altLang="en-US" sz="7200" b="1" dirty="0" smtClean="0"/>
              <a:t>사용법 실습</a:t>
            </a:r>
            <a:endParaRPr lang="ko-KR" altLang="en-US" sz="72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- </a:t>
            </a:r>
            <a:r>
              <a:rPr lang="en-US" altLang="ko-KR" dirty="0" err="1" smtClean="0"/>
              <a:t>SourceTree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Github</a:t>
            </a:r>
            <a:r>
              <a:rPr lang="ko-KR" altLang="en-US" dirty="0" smtClean="0"/>
              <a:t>를 이용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7203" y="5894942"/>
            <a:ext cx="3381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장병진</a:t>
            </a:r>
            <a:r>
              <a:rPr lang="ko-KR" altLang="en-US" dirty="0" smtClean="0"/>
              <a:t> </a:t>
            </a:r>
            <a:r>
              <a:rPr lang="en-US" altLang="ko-KR" dirty="0" smtClean="0"/>
              <a:t>(jangbi882@gmail.com)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10" y="5603358"/>
            <a:ext cx="2600325" cy="9525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225" y="5482571"/>
            <a:ext cx="2015686" cy="107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63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접속과 가입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</a:t>
            </a:r>
            <a:r>
              <a:rPr lang="en-US" altLang="ko-KR" dirty="0"/>
              <a:t> </a:t>
            </a:r>
            <a:r>
              <a:rPr lang="ko-KR" altLang="en-US" dirty="0"/>
              <a:t>에 접속한다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계정이 있는 사람은 </a:t>
            </a:r>
            <a:r>
              <a:rPr lang="en-US" altLang="ko-KR" dirty="0"/>
              <a:t>[Sign in]</a:t>
            </a:r>
            <a:r>
              <a:rPr lang="ko-KR" altLang="en-US" dirty="0"/>
              <a:t>으로 로그인</a:t>
            </a:r>
            <a:endParaRPr lang="en-US" altLang="ko-KR" dirty="0"/>
          </a:p>
          <a:p>
            <a:r>
              <a:rPr lang="ko-KR" altLang="en-US" dirty="0"/>
              <a:t>계정이 없는 사람은 </a:t>
            </a:r>
            <a:r>
              <a:rPr lang="en-US" altLang="ko-KR" dirty="0"/>
              <a:t>[Sign up]</a:t>
            </a:r>
            <a:r>
              <a:rPr lang="ko-KR" altLang="en-US" dirty="0"/>
              <a:t>으로 가입</a:t>
            </a:r>
            <a:endParaRPr lang="en-US" altLang="ko-KR" dirty="0"/>
          </a:p>
          <a:p>
            <a:pPr lvl="1"/>
            <a:r>
              <a:rPr lang="ko-KR" altLang="en-US" dirty="0"/>
              <a:t>가입시 </a:t>
            </a:r>
            <a:r>
              <a:rPr lang="en-US" altLang="ko-KR" dirty="0" smtClean="0"/>
              <a:t>username</a:t>
            </a:r>
            <a:r>
              <a:rPr lang="ko-KR" altLang="en-US" dirty="0"/>
              <a:t>과 </a:t>
            </a:r>
            <a:r>
              <a:rPr lang="en-US" altLang="ko-KR" dirty="0"/>
              <a:t>email</a:t>
            </a:r>
            <a:r>
              <a:rPr lang="ko-KR" altLang="en-US" dirty="0"/>
              <a:t>이 </a:t>
            </a:r>
            <a:r>
              <a:rPr lang="ko-KR" altLang="en-US" dirty="0" err="1"/>
              <a:t>기존계정과</a:t>
            </a:r>
            <a:r>
              <a:rPr lang="ko-KR" altLang="en-US" dirty="0"/>
              <a:t> 겹치면 안된다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비용 플랜은 </a:t>
            </a:r>
            <a:r>
              <a:rPr lang="en-US" altLang="ko-KR" dirty="0"/>
              <a:t>Free</a:t>
            </a:r>
            <a:r>
              <a:rPr lang="ko-KR" altLang="en-US" dirty="0"/>
              <a:t>를 선택하면 공개 저장소만 만들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가입 완료 후 꼭</a:t>
            </a:r>
            <a:r>
              <a:rPr lang="en-US" altLang="ko-KR" dirty="0"/>
              <a:t>! </a:t>
            </a:r>
            <a:r>
              <a:rPr lang="ko-KR" altLang="en-US" dirty="0"/>
              <a:t>이메일 인증을 받아야 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Picture 2" descr="https://lh5.googleusercontent.com/lS4e5b8bjE45Hxu6X3tfg-k8PiqthjYS9RWrQcRtJNZhUyoGZJ4ow-DxqUlJCCkXVllF1cFslsngwgnBWbyVVtxBKY-SMi2ZMjmMRxja31N-yro3KsQ7vhiOsF9QnfN_pJEcgQJ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100" y="3556000"/>
            <a:ext cx="2033616" cy="283686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lh4.googleusercontent.com/WpXMBKNFD_-5-GstzSpu3nVc6mgWI5poL3vzs3cAfnVJc6cXGK1dNUE6D3vmVlPmWaeM9006krz58e330aGMk0mhzxLBFejgO6ronEbpd9YVFAnRZEv22PN30_Uo5eChq2Tzaxx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869" y="3690882"/>
            <a:ext cx="2833202" cy="256710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https://lh6.googleusercontent.com/6AUvDF5SqnSGUCiXwBDrNxEM-oYyyWKO4lPSqTllm9mFEOv4RjxCaMbsRNYxcjxgdRQjxnb6TYi63Rorq2eSsch27lPbK7kKpsFfKHmnZ2qEXxzcLPpAVnRNZ4Ch52D-mhDZWC9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398" y="3749579"/>
            <a:ext cx="3741081" cy="244970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0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새 </a:t>
            </a: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프로젝트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6705600" cy="52625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2400" dirty="0" smtClean="0"/>
              <a:t>로그인 한 첫 화면에서 </a:t>
            </a:r>
            <a:r>
              <a:rPr lang="en-US" altLang="ko-KR" sz="2400" dirty="0" smtClean="0"/>
              <a:t>[Start Project]</a:t>
            </a:r>
            <a:r>
              <a:rPr lang="ko-KR" altLang="en-US" sz="2400" dirty="0" smtClean="0"/>
              <a:t>를 누른다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Repository Name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‘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-workshop’ </a:t>
            </a:r>
            <a:r>
              <a:rPr lang="ko-KR" altLang="en-US" sz="2400" dirty="0" smtClean="0"/>
              <a:t>이라 입력한다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Description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‘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사용 실습</a:t>
            </a:r>
            <a:r>
              <a:rPr lang="en-US" altLang="ko-KR" sz="2400" dirty="0" smtClean="0"/>
              <a:t>’ </a:t>
            </a:r>
            <a:r>
              <a:rPr lang="ko-KR" altLang="en-US" sz="2400" dirty="0" smtClean="0"/>
              <a:t>이라 입력한다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Initialize this repository with a README </a:t>
            </a:r>
            <a:r>
              <a:rPr lang="ko-KR" altLang="en-US" sz="2400" dirty="0" smtClean="0"/>
              <a:t>옵션에 체크한다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[Create repository] </a:t>
            </a:r>
            <a:r>
              <a:rPr lang="ko-KR" altLang="en-US" sz="2400" dirty="0" smtClean="0"/>
              <a:t>를 누른다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7" y="4244181"/>
            <a:ext cx="4754563" cy="17019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550" y="1307468"/>
            <a:ext cx="4076700" cy="4638675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3327400" y="5267325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0032719" y="1307468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092015" y="2577911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994525" y="4408571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181847" y="5338214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17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로컬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에 받아오기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2400" dirty="0" smtClean="0"/>
              <a:t>생성된 </a:t>
            </a:r>
            <a:r>
              <a:rPr lang="en-US" altLang="ko-KR" sz="2400" dirty="0" err="1" smtClean="0"/>
              <a:t>Github</a:t>
            </a:r>
            <a:r>
              <a:rPr lang="ko-KR" altLang="en-US" sz="2400" dirty="0" smtClean="0"/>
              <a:t>의 저장소 페이지에서 </a:t>
            </a:r>
            <a:r>
              <a:rPr lang="en-US" altLang="ko-KR" sz="2400" dirty="0" smtClean="0"/>
              <a:t>[Clone or download] </a:t>
            </a:r>
            <a:r>
              <a:rPr lang="ko-KR" altLang="en-US" sz="2400" dirty="0" smtClean="0"/>
              <a:t>버튼을 누른다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 sz="2400" dirty="0" smtClean="0"/>
              <a:t>주소를 복사하는 버튼을 누른다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err="1" smtClean="0"/>
              <a:t>SourceTree</a:t>
            </a:r>
            <a:r>
              <a:rPr lang="ko-KR" altLang="en-US" sz="2400" dirty="0" smtClean="0"/>
              <a:t>를 시작한다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[</a:t>
            </a:r>
            <a:r>
              <a:rPr lang="ko-KR" altLang="en-US" sz="2400" dirty="0" smtClean="0"/>
              <a:t>복제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생성</a:t>
            </a:r>
            <a:r>
              <a:rPr lang="en-US" altLang="ko-KR" sz="2400" dirty="0" smtClean="0"/>
              <a:t>]</a:t>
            </a:r>
            <a:r>
              <a:rPr lang="ko-KR" altLang="en-US" sz="2400" dirty="0" smtClean="0"/>
              <a:t> 버튼을 누른다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 sz="2400" dirty="0" err="1" smtClean="0"/>
              <a:t>소스경로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/ URL</a:t>
            </a:r>
            <a:r>
              <a:rPr lang="ko-KR" altLang="en-US" sz="2400" dirty="0" smtClean="0"/>
              <a:t>에 경로의 주소를 붙여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넣는다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 smtClean="0"/>
              <a:t>[</a:t>
            </a:r>
            <a:r>
              <a:rPr lang="ko-KR" altLang="en-US" sz="2400" dirty="0" smtClean="0"/>
              <a:t>클론</a:t>
            </a:r>
            <a:r>
              <a:rPr lang="en-US" altLang="ko-KR" sz="2400" dirty="0" smtClean="0"/>
              <a:t>] </a:t>
            </a:r>
            <a:r>
              <a:rPr lang="ko-KR" altLang="en-US" sz="2400" dirty="0" smtClean="0"/>
              <a:t>버튼을 누른다</a:t>
            </a:r>
            <a:r>
              <a:rPr lang="en-US" altLang="ko-KR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493" y="4000501"/>
            <a:ext cx="4013007" cy="23558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1335944"/>
            <a:ext cx="5761095" cy="4629150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3800475" y="4356101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4922015" y="5251450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5842000" y="1786476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585325" y="3173474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0004425" y="4966557"/>
            <a:ext cx="320675" cy="3206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34147" y="6013340"/>
            <a:ext cx="63434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clone https://github.com/&lt;github</a:t>
            </a:r>
            <a:r>
              <a:rPr lang="ko-KR" alt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계정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/git-workshop.git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71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원격저장소</a:t>
            </a:r>
            <a:r>
              <a:rPr lang="ko-KR" altLang="en-US" dirty="0" smtClean="0"/>
              <a:t> 복제 확인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3097729" cy="5262563"/>
          </a:xfrm>
        </p:spPr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-workshop </a:t>
            </a:r>
            <a:r>
              <a:rPr lang="ko-KR" altLang="en-US" sz="2400" dirty="0" smtClean="0"/>
              <a:t>탭이 새로 생김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Master </a:t>
            </a:r>
            <a:r>
              <a:rPr lang="ko-KR" altLang="en-US" sz="2400" dirty="0" err="1" smtClean="0"/>
              <a:t>브랜치</a:t>
            </a:r>
            <a:r>
              <a:rPr lang="ko-KR" altLang="en-US" sz="2400" dirty="0" smtClean="0"/>
              <a:t> 확인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Origin </a:t>
            </a:r>
            <a:r>
              <a:rPr lang="ko-KR" altLang="en-US" sz="2400" dirty="0" err="1" smtClean="0"/>
              <a:t>원격저장소</a:t>
            </a:r>
            <a:r>
              <a:rPr lang="ko-KR" altLang="en-US" sz="2400" dirty="0" smtClean="0"/>
              <a:t> 확인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로그</a:t>
            </a:r>
            <a:r>
              <a:rPr lang="en-US" altLang="ko-KR" sz="2400" dirty="0" smtClean="0"/>
              <a:t>/</a:t>
            </a:r>
            <a:r>
              <a:rPr lang="ko-KR" altLang="en-US" sz="2400" dirty="0" err="1" smtClean="0"/>
              <a:t>히스토리</a:t>
            </a:r>
            <a:r>
              <a:rPr lang="ko-KR" altLang="en-US" sz="2400" dirty="0" smtClean="0"/>
              <a:t> 확인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README.md </a:t>
            </a:r>
            <a:r>
              <a:rPr lang="ko-KR" altLang="en-US" sz="2400" dirty="0" smtClean="0"/>
              <a:t>열어보기</a:t>
            </a:r>
            <a:endParaRPr lang="ko-KR" altLang="en-US" sz="24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375" y="877887"/>
            <a:ext cx="8353425" cy="52197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3699597" y="190891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089650" y="276639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828509" y="5438211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6208893" y="488670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4259029" y="399544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28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ko-KR" altLang="en-US" dirty="0" smtClean="0"/>
              <a:t>의 개념 잡기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93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sz="1800" dirty="0" err="1" smtClean="0"/>
              <a:t>Git</a:t>
            </a:r>
            <a:r>
              <a:rPr lang="ko-KR" altLang="en-US" sz="1800" dirty="0" smtClean="0"/>
              <a:t>은 분산 </a:t>
            </a:r>
            <a:r>
              <a:rPr lang="ko-KR" altLang="en-US" sz="1800" dirty="0" err="1" smtClean="0"/>
              <a:t>버전관리</a:t>
            </a:r>
            <a:r>
              <a:rPr lang="ko-KR" altLang="en-US" sz="1800" dirty="0" smtClean="0"/>
              <a:t> 시스템</a:t>
            </a:r>
            <a:endParaRPr lang="en-US" altLang="ko-KR" sz="1800" dirty="0"/>
          </a:p>
          <a:p>
            <a:pPr lvl="1"/>
            <a:r>
              <a:rPr lang="en-US" altLang="ko-KR" sz="1600" dirty="0"/>
              <a:t>Distributed Version Control System (DVCS</a:t>
            </a:r>
            <a:r>
              <a:rPr lang="en-US" altLang="ko-KR" sz="1600" dirty="0" smtClean="0"/>
              <a:t>)</a:t>
            </a:r>
          </a:p>
          <a:p>
            <a:pPr lvl="1"/>
            <a:r>
              <a:rPr lang="ko-KR" altLang="en-US" sz="1600" dirty="0" smtClean="0"/>
              <a:t>여러 사람이 협동작업하는 환경에서 문서변경사항을 관리하는 시스템</a:t>
            </a:r>
            <a:endParaRPr lang="en-US" altLang="ko-KR" sz="1600" dirty="0"/>
          </a:p>
          <a:p>
            <a:pPr lvl="1"/>
            <a:r>
              <a:rPr lang="en-US" altLang="ko-KR" sz="1600" dirty="0" smtClean="0">
                <a:hlinkClick r:id="rId2"/>
              </a:rPr>
              <a:t>https</a:t>
            </a:r>
            <a:r>
              <a:rPr lang="en-US" altLang="ko-KR" sz="1600" dirty="0">
                <a:hlinkClick r:id="rId2"/>
              </a:rPr>
              <a:t>://git-scm.com/book/en/v2/Getting-Started-About-Version-Control</a:t>
            </a:r>
          </a:p>
          <a:p>
            <a:pPr lvl="1"/>
            <a:r>
              <a:rPr lang="en-US" altLang="ko-KR" sz="1600" dirty="0" smtClean="0">
                <a:hlinkClick r:id="rId2"/>
              </a:rPr>
              <a:t>https</a:t>
            </a:r>
            <a:r>
              <a:rPr lang="en-US" altLang="ko-KR" sz="1600" dirty="0">
                <a:hlinkClick r:id="rId2"/>
              </a:rPr>
              <a:t>://git-scm.com/book/ko/v2</a:t>
            </a:r>
            <a:r>
              <a:rPr lang="en-US" altLang="ko-KR" sz="1600" dirty="0" smtClean="0">
                <a:hlinkClick r:id="rId2"/>
              </a:rPr>
              <a:t>/</a:t>
            </a:r>
            <a:endParaRPr lang="en-US" altLang="ko-KR" sz="16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변경사항을 적절히 저장했다가 필요한 시점으로 돌릴 수 있다</a:t>
            </a:r>
            <a:r>
              <a:rPr lang="en-US" altLang="ko-KR" sz="1600" dirty="0" smtClean="0"/>
              <a:t>.</a:t>
            </a:r>
          </a:p>
          <a:p>
            <a:pPr lvl="1"/>
            <a:r>
              <a:rPr lang="ko-KR" altLang="en-US" sz="1600" dirty="0" smtClean="0"/>
              <a:t>서로 다른 변경사항들을 쉽게 합칠 수 있는 기능을 제공한다</a:t>
            </a:r>
            <a:r>
              <a:rPr lang="en-US" altLang="ko-KR" sz="1600" dirty="0" smtClean="0"/>
              <a:t>.</a:t>
            </a:r>
          </a:p>
          <a:p>
            <a:pPr lvl="1"/>
            <a:r>
              <a:rPr lang="ko-KR" altLang="en-US" sz="1600" dirty="0" smtClean="0"/>
              <a:t>저장소가 로컬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내 컴퓨터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에 있어 네트워크가 끊어져도 작업 가능하다</a:t>
            </a:r>
            <a:r>
              <a:rPr lang="en-US" altLang="ko-KR" sz="1600" dirty="0" smtClean="0"/>
              <a:t>.</a:t>
            </a:r>
          </a:p>
          <a:p>
            <a:pPr lvl="1"/>
            <a:r>
              <a:rPr lang="ko-KR" altLang="en-US" sz="1600" dirty="0" smtClean="0"/>
              <a:t>다른 </a:t>
            </a:r>
            <a:r>
              <a:rPr lang="ko-KR" altLang="en-US" sz="1600" dirty="0" err="1" smtClean="0"/>
              <a:t>버전관리</a:t>
            </a:r>
            <a:r>
              <a:rPr lang="ko-KR" altLang="en-US" sz="1600" dirty="0" smtClean="0"/>
              <a:t> 시스템보다 빠르다</a:t>
            </a:r>
            <a:r>
              <a:rPr lang="en-US" altLang="ko-KR" sz="1600" dirty="0" smtClean="0"/>
              <a:t>.</a:t>
            </a:r>
          </a:p>
          <a:p>
            <a:pPr lvl="1"/>
            <a:r>
              <a:rPr lang="ko-KR" altLang="en-US" sz="1600" dirty="0" smtClean="0"/>
              <a:t>원격저장소를 연결해 </a:t>
            </a:r>
            <a:r>
              <a:rPr lang="ko-KR" altLang="en-US" sz="1600" dirty="0" err="1" smtClean="0"/>
              <a:t>협동작업이</a:t>
            </a:r>
            <a:r>
              <a:rPr lang="ko-KR" altLang="en-US" sz="1600" dirty="0" smtClean="0"/>
              <a:t> 가능하다</a:t>
            </a:r>
            <a:r>
              <a:rPr lang="en-US" altLang="ko-KR" sz="1600" dirty="0" smtClean="0"/>
              <a:t>.</a:t>
            </a:r>
          </a:p>
          <a:p>
            <a:pPr lvl="1"/>
            <a:r>
              <a:rPr lang="ko-KR" altLang="en-US" sz="1600" dirty="0" smtClean="0"/>
              <a:t>변경사항을 관리할 대상을 스테이지</a:t>
            </a:r>
            <a:r>
              <a:rPr lang="en-US" altLang="ko-KR" sz="1600" dirty="0" smtClean="0"/>
              <a:t>(Stage)</a:t>
            </a:r>
            <a:r>
              <a:rPr lang="ko-KR" altLang="en-US" sz="1600" dirty="0" smtClean="0"/>
              <a:t>를 이용해 관리 가능하다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800" dirty="0" smtClean="0"/>
              <a:t>참고자료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버전관리를</a:t>
            </a:r>
            <a:r>
              <a:rPr lang="ko-KR" altLang="en-US" sz="1600" dirty="0" smtClean="0"/>
              <a:t> 모르는 분들을 위한 자료</a:t>
            </a:r>
            <a:r>
              <a:rPr lang="en-US" altLang="ko-KR" sz="1600" dirty="0" smtClean="0"/>
              <a:t>:</a:t>
            </a:r>
            <a:r>
              <a:rPr lang="ko-KR" altLang="en-US" sz="1600" dirty="0" smtClean="0"/>
              <a:t> </a:t>
            </a:r>
            <a:r>
              <a:rPr lang="en-US" altLang="ko-KR" sz="1600" dirty="0" smtClean="0">
                <a:hlinkClick r:id="rId3"/>
              </a:rPr>
              <a:t>http</a:t>
            </a:r>
            <a:r>
              <a:rPr lang="en-US" altLang="ko-KR" sz="1600" dirty="0">
                <a:hlinkClick r:id="rId3"/>
              </a:rPr>
              <a:t>://</a:t>
            </a:r>
            <a:r>
              <a:rPr lang="en-US" altLang="ko-KR" sz="1600" dirty="0" smtClean="0">
                <a:hlinkClick r:id="rId3"/>
              </a:rPr>
              <a:t>www.slideshare.net/ibare/dvcs-git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SVN</a:t>
            </a:r>
            <a:r>
              <a:rPr lang="ko-KR" altLang="en-US" sz="1600" dirty="0" smtClean="0"/>
              <a:t>을 사용하던 분들을 위한 자료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4"/>
              </a:rPr>
              <a:t>http://</a:t>
            </a:r>
            <a:r>
              <a:rPr lang="en-US" altLang="ko-KR" sz="1600" dirty="0" smtClean="0">
                <a:hlinkClick r:id="rId4"/>
              </a:rPr>
              <a:t>www.slideshare.net/einsub/svn-git-17386752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시각적으로 설명한 </a:t>
            </a:r>
            <a:r>
              <a:rPr lang="en-US" altLang="ko-KR" sz="1600" dirty="0" smtClean="0"/>
              <a:t>GIT </a:t>
            </a:r>
            <a:r>
              <a:rPr lang="ko-KR" altLang="en-US" sz="1600" dirty="0" smtClean="0"/>
              <a:t>명령</a:t>
            </a:r>
            <a:r>
              <a:rPr lang="en-US" altLang="ko-KR" sz="1600" dirty="0" smtClean="0"/>
              <a:t>:  </a:t>
            </a:r>
            <a:r>
              <a:rPr lang="en-US" altLang="ko-KR" sz="1600" dirty="0">
                <a:hlinkClick r:id="rId5"/>
              </a:rPr>
              <a:t>http://marklodato.github.io/visual-git-guide/index-ko.html</a:t>
            </a:r>
            <a:r>
              <a:rPr lang="en-US" altLang="ko-KR" sz="1600" dirty="0"/>
              <a:t> 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실습위주의 교재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6"/>
              </a:rPr>
              <a:t>http://</a:t>
            </a:r>
            <a:r>
              <a:rPr lang="en-US" altLang="ko-KR" sz="1600" dirty="0" smtClean="0">
                <a:hlinkClick r:id="rId6"/>
              </a:rPr>
              <a:t>www.slideshare.net/flyskykr/github-46014813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accent5"/>
                </a:solidFill>
              </a:rPr>
              <a:t>View</a:t>
            </a:r>
            <a:endParaRPr lang="ko-KR" altLang="en-US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17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영역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작업 폴더</a:t>
            </a:r>
            <a:r>
              <a:rPr lang="en-US" altLang="ko-KR" sz="2400" dirty="0" smtClean="0"/>
              <a:t>(Working Directory)</a:t>
            </a:r>
          </a:p>
          <a:p>
            <a:pPr lvl="1"/>
            <a:r>
              <a:rPr lang="ko-KR" altLang="en-US" sz="2000" dirty="0" smtClean="0"/>
              <a:t>사용자가 변경하는 실제 파일이 들어가는 폴더</a:t>
            </a:r>
            <a:endParaRPr lang="en-US" altLang="ko-KR" sz="2000" dirty="0" smtClean="0"/>
          </a:p>
          <a:p>
            <a:r>
              <a:rPr lang="ko-KR" altLang="en-US" sz="2400" dirty="0" smtClean="0"/>
              <a:t>스테이지</a:t>
            </a:r>
            <a:r>
              <a:rPr lang="en-US" altLang="ko-KR" sz="2400" dirty="0" smtClean="0"/>
              <a:t>(Stage, Index)</a:t>
            </a:r>
          </a:p>
          <a:p>
            <a:pPr lvl="1"/>
            <a:r>
              <a:rPr lang="ko-KR" altLang="en-US" sz="2000" dirty="0" smtClean="0"/>
              <a:t>변경사항을 관리할 파일들의 리스트</a:t>
            </a:r>
            <a:endParaRPr lang="en-US" altLang="ko-KR" sz="2000" dirty="0" smtClean="0"/>
          </a:p>
          <a:p>
            <a:r>
              <a:rPr lang="ko-KR" altLang="en-US" sz="2400" dirty="0" err="1" smtClean="0"/>
              <a:t>변경이력</a:t>
            </a:r>
            <a:r>
              <a:rPr lang="en-US" altLang="ko-KR" sz="2400" dirty="0" smtClean="0"/>
              <a:t>(</a:t>
            </a:r>
            <a:r>
              <a:rPr lang="en-US" altLang="ko-KR" sz="2400" dirty="0" err="1" smtClean="0"/>
              <a:t>Histroy</a:t>
            </a:r>
            <a:r>
              <a:rPr lang="en-US" altLang="ko-KR" sz="2400" dirty="0" smtClean="0"/>
              <a:t>)</a:t>
            </a:r>
          </a:p>
          <a:p>
            <a:pPr lvl="1"/>
            <a:r>
              <a:rPr lang="ko-KR" altLang="en-US" sz="2000" dirty="0" err="1" smtClean="0"/>
              <a:t>커밋</a:t>
            </a:r>
            <a:r>
              <a:rPr lang="en-US" altLang="ko-KR" sz="2000" dirty="0" smtClean="0"/>
              <a:t>(Commit)</a:t>
            </a:r>
            <a:r>
              <a:rPr lang="ko-KR" altLang="en-US" sz="2000" dirty="0" smtClean="0"/>
              <a:t>이라 불리는 변경사항 묶음과 </a:t>
            </a:r>
            <a:r>
              <a:rPr lang="ko-KR" altLang="en-US" sz="2000" dirty="0" err="1" smtClean="0"/>
              <a:t>커밋들의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연결관계</a:t>
            </a:r>
            <a:endParaRPr lang="ko-KR" altLang="en-US" sz="2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178" y="3162980"/>
            <a:ext cx="6190622" cy="292873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41" y="3897370"/>
            <a:ext cx="4764997" cy="2161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11912" y="6091710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5"/>
              </a:rPr>
              <a:t>http://</a:t>
            </a:r>
            <a:r>
              <a:rPr lang="en-US" altLang="ko-KR" dirty="0" smtClean="0">
                <a:hlinkClick r:id="rId5"/>
              </a:rPr>
              <a:t>marklodato.github.io/visual-git-guide/index-ko.html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0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accent5"/>
                </a:solidFill>
              </a:rPr>
              <a:t>View</a:t>
            </a:r>
            <a:endParaRPr lang="ko-KR" altLang="en-US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84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협업을 위해서는 원격저장소가 필수적</a:t>
            </a:r>
            <a:endParaRPr lang="en-US" altLang="ko-KR" dirty="0" smtClean="0"/>
          </a:p>
          <a:p>
            <a:r>
              <a:rPr lang="ko-KR" altLang="en-US" dirty="0" smtClean="0"/>
              <a:t>로컬저장소와 </a:t>
            </a:r>
            <a:r>
              <a:rPr lang="ko-KR" altLang="en-US" dirty="0" err="1" smtClean="0"/>
              <a:t>원격저장소</a:t>
            </a:r>
            <a:r>
              <a:rPr lang="ko-KR" altLang="en-US" dirty="0" smtClean="0"/>
              <a:t> 간에 이력을 주고받을 수 있음</a:t>
            </a:r>
            <a:endParaRPr lang="en-US" altLang="ko-KR" dirty="0" smtClean="0"/>
          </a:p>
          <a:p>
            <a:r>
              <a:rPr lang="ko-KR" altLang="en-US" dirty="0" smtClean="0"/>
              <a:t>원격저장소가 여러 개 일 수 있음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10" name="원통 9"/>
          <p:cNvSpPr/>
          <p:nvPr/>
        </p:nvSpPr>
        <p:spPr>
          <a:xfrm>
            <a:off x="908363" y="3260005"/>
            <a:ext cx="2088243" cy="2373086"/>
          </a:xfrm>
          <a:prstGeom prst="can">
            <a:avLst>
              <a:gd name="adj" fmla="val 10657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Local Repository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로컬저장소와 </a:t>
            </a:r>
            <a:r>
              <a:rPr lang="ko-KR" altLang="en-US" dirty="0" err="1" smtClean="0"/>
              <a:t>원격저장소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1180507" y="4979947"/>
            <a:ext cx="1469572" cy="376709"/>
          </a:xfrm>
          <a:prstGeom prst="roundRect">
            <a:avLst/>
          </a:prstGeom>
          <a:solidFill>
            <a:srgbClr val="FFCCCC"/>
          </a:solidFill>
          <a:ln w="38100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Working Directory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180507" y="4437560"/>
            <a:ext cx="1469572" cy="376709"/>
          </a:xfrm>
          <a:prstGeom prst="roundRect">
            <a:avLst/>
          </a:prstGeom>
          <a:solidFill>
            <a:srgbClr val="CCCCFF"/>
          </a:solidFill>
          <a:ln w="38100">
            <a:solidFill>
              <a:srgbClr val="9E9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Stage (Index)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180507" y="3906064"/>
            <a:ext cx="1469572" cy="376709"/>
          </a:xfrm>
          <a:prstGeom prst="roundRect">
            <a:avLst/>
          </a:prstGeom>
          <a:solidFill>
            <a:srgbClr val="CCFFCC"/>
          </a:solidFill>
          <a:ln w="38100">
            <a:solidFill>
              <a:srgbClr val="7CFF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History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원통 10"/>
          <p:cNvSpPr/>
          <p:nvPr/>
        </p:nvSpPr>
        <p:spPr>
          <a:xfrm>
            <a:off x="6416535" y="2551943"/>
            <a:ext cx="2142671" cy="1535376"/>
          </a:xfrm>
          <a:prstGeom prst="can">
            <a:avLst>
              <a:gd name="adj" fmla="val 10657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Remote Repository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(Origin)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730406" y="3470635"/>
            <a:ext cx="1469572" cy="376709"/>
          </a:xfrm>
          <a:prstGeom prst="roundRect">
            <a:avLst/>
          </a:prstGeom>
          <a:solidFill>
            <a:srgbClr val="CCFFCC"/>
          </a:solidFill>
          <a:ln w="38100">
            <a:solidFill>
              <a:srgbClr val="7CFF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History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원통 14"/>
          <p:cNvSpPr/>
          <p:nvPr/>
        </p:nvSpPr>
        <p:spPr>
          <a:xfrm>
            <a:off x="6416535" y="4588968"/>
            <a:ext cx="2142671" cy="1535376"/>
          </a:xfrm>
          <a:prstGeom prst="can">
            <a:avLst>
              <a:gd name="adj" fmla="val 10657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Remote Repository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(Upstream)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6730406" y="5507660"/>
            <a:ext cx="1469572" cy="376709"/>
          </a:xfrm>
          <a:prstGeom prst="roundRect">
            <a:avLst/>
          </a:prstGeom>
          <a:solidFill>
            <a:srgbClr val="CCFFCC"/>
          </a:solidFill>
          <a:ln w="38100">
            <a:solidFill>
              <a:srgbClr val="7CFF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History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9" name="구부러진 연결선 18"/>
          <p:cNvCxnSpPr>
            <a:stCxn id="10" idx="4"/>
            <a:endCxn id="11" idx="2"/>
          </p:cNvCxnSpPr>
          <p:nvPr/>
        </p:nvCxnSpPr>
        <p:spPr>
          <a:xfrm flipV="1">
            <a:off x="2996606" y="3319631"/>
            <a:ext cx="3419929" cy="1126917"/>
          </a:xfrm>
          <a:prstGeom prst="curvedConnector3">
            <a:avLst>
              <a:gd name="adj1" fmla="val 69098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구부러진 연결선 19"/>
          <p:cNvCxnSpPr>
            <a:stCxn id="10" idx="4"/>
            <a:endCxn id="15" idx="2"/>
          </p:cNvCxnSpPr>
          <p:nvPr/>
        </p:nvCxnSpPr>
        <p:spPr>
          <a:xfrm>
            <a:off x="2996606" y="4446548"/>
            <a:ext cx="3419929" cy="910108"/>
          </a:xfrm>
          <a:prstGeom prst="curvedConnector3">
            <a:avLst>
              <a:gd name="adj1" fmla="val 71645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구름 16"/>
          <p:cNvSpPr/>
          <p:nvPr/>
        </p:nvSpPr>
        <p:spPr>
          <a:xfrm>
            <a:off x="3388493" y="3712484"/>
            <a:ext cx="1914071" cy="150931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인터넷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239873" y="2349408"/>
            <a:ext cx="2522862" cy="4028674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956866" y="3470635"/>
            <a:ext cx="29161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많이 사용되는 원격 저장소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BitBucket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GitLab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accent5"/>
                </a:solidFill>
              </a:rPr>
              <a:t>View</a:t>
            </a:r>
            <a:endParaRPr lang="ko-KR" altLang="en-US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0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Git</a:t>
            </a:r>
            <a:r>
              <a:rPr lang="ko-KR" altLang="en-US" smtClean="0"/>
              <a:t>에 변경내용 </a:t>
            </a:r>
            <a:r>
              <a:rPr lang="ko-KR" altLang="en-US" dirty="0" smtClean="0"/>
              <a:t>저장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43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README.md </a:t>
            </a:r>
            <a:r>
              <a:rPr lang="ko-KR" altLang="en-US" dirty="0" smtClean="0"/>
              <a:t>수정과 </a:t>
            </a:r>
            <a:r>
              <a:rPr lang="ko-KR" altLang="en-US" dirty="0" err="1" smtClean="0"/>
              <a:t>커밋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Notepad++ </a:t>
            </a:r>
            <a:r>
              <a:rPr lang="ko-KR" altLang="en-US" sz="2400" dirty="0" smtClean="0"/>
              <a:t>실행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-workshop </a:t>
            </a:r>
            <a:r>
              <a:rPr lang="ko-KR" altLang="en-US" sz="2400" dirty="0" smtClean="0"/>
              <a:t>폴더의 </a:t>
            </a:r>
            <a:r>
              <a:rPr lang="en-US" altLang="ko-KR" sz="2400" dirty="0" smtClean="0"/>
              <a:t>README.md </a:t>
            </a:r>
            <a:r>
              <a:rPr lang="ko-KR" altLang="en-US" sz="2400" dirty="0" smtClean="0"/>
              <a:t>파일 열기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‘1. </a:t>
            </a:r>
            <a:r>
              <a:rPr lang="ko-KR" altLang="en-US" sz="2400" dirty="0" smtClean="0"/>
              <a:t>아침</a:t>
            </a:r>
            <a:r>
              <a:rPr lang="en-US" altLang="ko-KR" sz="2400" dirty="0" smtClean="0"/>
              <a:t>’</a:t>
            </a:r>
            <a:r>
              <a:rPr lang="ko-KR" altLang="en-US" sz="2400" dirty="0" smtClean="0"/>
              <a:t> 추가하고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저장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SourceTree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실행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[Stage All] </a:t>
            </a:r>
            <a:r>
              <a:rPr lang="ko-KR" altLang="en-US" sz="2400" dirty="0" smtClean="0"/>
              <a:t>눌러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스테이지 올리기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‘</a:t>
            </a:r>
            <a:r>
              <a:rPr lang="ko-KR" altLang="en-US" sz="2400" dirty="0" smtClean="0"/>
              <a:t>아침 추가</a:t>
            </a:r>
            <a:r>
              <a:rPr lang="en-US" altLang="ko-KR" sz="2400" dirty="0" smtClean="0"/>
              <a:t>＇</a:t>
            </a:r>
            <a:r>
              <a:rPr lang="ko-KR" altLang="en-US" sz="2400" dirty="0" smtClean="0"/>
              <a:t>라고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err="1" smtClean="0"/>
              <a:t>커밋</a:t>
            </a:r>
            <a:r>
              <a:rPr lang="ko-KR" altLang="en-US" sz="2400" dirty="0" smtClean="0"/>
              <a:t> 메시지 입력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[</a:t>
            </a:r>
            <a:r>
              <a:rPr lang="ko-KR" altLang="en-US" sz="2400" dirty="0" err="1" smtClean="0"/>
              <a:t>커밋</a:t>
            </a:r>
            <a:r>
              <a:rPr lang="en-US" altLang="ko-KR" sz="2400" dirty="0" smtClean="0"/>
              <a:t>]</a:t>
            </a:r>
          </a:p>
          <a:p>
            <a:pPr lvl="1"/>
            <a:endParaRPr lang="en-US" altLang="ko-KR" sz="2000" dirty="0" smtClean="0"/>
          </a:p>
          <a:p>
            <a:pPr lvl="1"/>
            <a:endParaRPr lang="en-US" altLang="ko-KR" sz="2000" dirty="0" smtClean="0"/>
          </a:p>
          <a:p>
            <a:pPr lvl="1"/>
            <a:endParaRPr lang="en-US" altLang="ko-KR" sz="2000" dirty="0" smtClean="0"/>
          </a:p>
          <a:p>
            <a:pPr lvl="1"/>
            <a:endParaRPr lang="ko-KR" altLang="en-US" sz="2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43146" b="30841"/>
          <a:stretch/>
        </p:blipFill>
        <p:spPr>
          <a:xfrm>
            <a:off x="8805734" y="856635"/>
            <a:ext cx="2467191" cy="212608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16248" t="25299" r="222" b="38"/>
          <a:stretch/>
        </p:blipFill>
        <p:spPr>
          <a:xfrm>
            <a:off x="6298173" y="3183882"/>
            <a:ext cx="5784506" cy="323075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r="41138" b="30396"/>
          <a:stretch/>
        </p:blipFill>
        <p:spPr>
          <a:xfrm>
            <a:off x="4608458" y="2144472"/>
            <a:ext cx="4076114" cy="301182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9" name="타원 8"/>
          <p:cNvSpPr/>
          <p:nvPr/>
        </p:nvSpPr>
        <p:spPr>
          <a:xfrm>
            <a:off x="8546746" y="757239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8805735" y="1177311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9118601" y="2513617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207140" y="1150843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4349470" y="2077798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017658" y="4113441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6300556" y="5244743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7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1121572" y="5728836"/>
            <a:ext cx="249240" cy="249240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8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07719" y="3959551"/>
            <a:ext cx="2010487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README.md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07719" y="5559623"/>
            <a:ext cx="2728632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commit –m "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아침 추가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4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강의내용</a:t>
            </a:r>
            <a:r>
              <a:rPr lang="ko-KR" altLang="en-US" dirty="0" smtClean="0"/>
              <a:t> 구성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ko-KR" altLang="en-US" dirty="0"/>
              <a:t>필요 프로그램 설치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dirty="0" err="1"/>
              <a:t>Github</a:t>
            </a:r>
            <a:r>
              <a:rPr lang="ko-KR" altLang="en-US" dirty="0"/>
              <a:t>에 저장소 만들기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dirty="0" err="1"/>
              <a:t>Git</a:t>
            </a:r>
            <a:r>
              <a:rPr lang="en-US" altLang="ko-KR" dirty="0"/>
              <a:t> </a:t>
            </a:r>
            <a:r>
              <a:rPr lang="ko-KR" altLang="en-US" dirty="0" err="1"/>
              <a:t>개념잡기</a:t>
            </a:r>
            <a:endParaRPr lang="ko-KR" altLang="en-US" dirty="0"/>
          </a:p>
          <a:p>
            <a:pPr marL="571500" indent="-571500">
              <a:buFont typeface="+mj-lt"/>
              <a:buAutoNum type="romanUcPeriod"/>
            </a:pPr>
            <a:r>
              <a:rPr lang="en-US" altLang="ko-KR" dirty="0" err="1"/>
              <a:t>Git</a:t>
            </a:r>
            <a:r>
              <a:rPr lang="ko-KR" altLang="en-US" dirty="0"/>
              <a:t>에 변경내용 저장</a:t>
            </a:r>
          </a:p>
          <a:p>
            <a:pPr marL="571500" indent="-571500">
              <a:buFont typeface="+mj-lt"/>
              <a:buAutoNum type="romanUcPeriod"/>
            </a:pPr>
            <a:r>
              <a:rPr lang="ko-KR" altLang="en-US" dirty="0" err="1"/>
              <a:t>브랜치를</a:t>
            </a:r>
            <a:r>
              <a:rPr lang="ko-KR" altLang="en-US" dirty="0"/>
              <a:t> 이용한 작업</a:t>
            </a:r>
          </a:p>
          <a:p>
            <a:pPr marL="571500" indent="-571500">
              <a:buFont typeface="+mj-lt"/>
              <a:buAutoNum type="romanUcPeriod"/>
            </a:pPr>
            <a:r>
              <a:rPr lang="ko-KR" altLang="en-US" dirty="0"/>
              <a:t>변경사항 되돌리기</a:t>
            </a:r>
          </a:p>
          <a:p>
            <a:pPr marL="571500" indent="-571500">
              <a:buFont typeface="+mj-lt"/>
              <a:buAutoNum type="romanUcPeriod"/>
            </a:pPr>
            <a:r>
              <a:rPr lang="ko-KR" altLang="en-US" dirty="0"/>
              <a:t>오픈소스 참여 위한 저장소 구성</a:t>
            </a:r>
            <a:endParaRPr lang="en-US" altLang="ko-KR" dirty="0" smtClean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919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점심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저녁 </a:t>
            </a:r>
            <a:r>
              <a:rPr lang="ko-KR" altLang="en-US" dirty="0" err="1" smtClean="0"/>
              <a:t>커밋</a:t>
            </a:r>
            <a:r>
              <a:rPr lang="ko-KR" altLang="en-US" dirty="0" smtClean="0"/>
              <a:t>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에디터에서 </a:t>
            </a:r>
            <a:r>
              <a:rPr lang="ko-KR" altLang="en-US" sz="2400" dirty="0" err="1" smtClean="0"/>
              <a:t>다음줄에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‘2. </a:t>
            </a:r>
            <a:r>
              <a:rPr lang="ko-KR" altLang="en-US" sz="2400" dirty="0" smtClean="0"/>
              <a:t>점심</a:t>
            </a:r>
            <a:r>
              <a:rPr lang="en-US" altLang="ko-KR" sz="2400" dirty="0" smtClean="0"/>
              <a:t>’ </a:t>
            </a:r>
            <a:r>
              <a:rPr lang="ko-KR" altLang="en-US" sz="2400" dirty="0" err="1" smtClean="0"/>
              <a:t>입력후</a:t>
            </a:r>
            <a:r>
              <a:rPr lang="ko-KR" altLang="en-US" sz="2400" dirty="0" smtClean="0"/>
              <a:t> 저장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SourceTree</a:t>
            </a:r>
            <a:r>
              <a:rPr lang="ko-KR" altLang="en-US" sz="2400" dirty="0" smtClean="0"/>
              <a:t>에서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Staging, Commit</a:t>
            </a:r>
          </a:p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에디터에서 </a:t>
            </a:r>
            <a:r>
              <a:rPr lang="ko-KR" altLang="en-US" sz="2400" dirty="0" err="1"/>
              <a:t>다음줄에</a:t>
            </a:r>
            <a:r>
              <a:rPr lang="ko-KR" altLang="en-US" sz="2400" dirty="0"/>
              <a:t>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‘3. </a:t>
            </a:r>
            <a:r>
              <a:rPr lang="ko-KR" altLang="en-US" sz="2400" dirty="0" smtClean="0"/>
              <a:t>저녁</a:t>
            </a:r>
            <a:r>
              <a:rPr lang="en-US" altLang="ko-KR" sz="2400" dirty="0" smtClean="0"/>
              <a:t>’ </a:t>
            </a:r>
            <a:r>
              <a:rPr lang="ko-KR" altLang="en-US" sz="2400" dirty="0" err="1"/>
              <a:t>입력후</a:t>
            </a:r>
            <a:r>
              <a:rPr lang="ko-KR" altLang="en-US" sz="2400" dirty="0"/>
              <a:t> 저장</a:t>
            </a:r>
            <a:endParaRPr lang="en-US" altLang="ko-KR" sz="2400" dirty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/>
              <a:t>SourceTree</a:t>
            </a:r>
            <a:r>
              <a:rPr lang="ko-KR" altLang="en-US" sz="2400" dirty="0"/>
              <a:t>에서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Staging</a:t>
            </a:r>
            <a:r>
              <a:rPr lang="en-US" altLang="ko-KR" sz="2400" dirty="0"/>
              <a:t>, Commit</a:t>
            </a:r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SourceTree</a:t>
            </a:r>
            <a:r>
              <a:rPr lang="ko-KR" altLang="en-US" sz="2400" dirty="0" smtClean="0"/>
              <a:t>에서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로그</a:t>
            </a:r>
            <a:r>
              <a:rPr lang="en-US" altLang="ko-KR" sz="2400" dirty="0" smtClean="0"/>
              <a:t>/</a:t>
            </a:r>
            <a:r>
              <a:rPr lang="ko-KR" altLang="en-US" sz="2400" dirty="0" err="1" smtClean="0"/>
              <a:t>히스토리</a:t>
            </a:r>
            <a:r>
              <a:rPr lang="ko-KR" altLang="en-US" sz="2400" dirty="0" smtClean="0"/>
              <a:t> 확인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950" y="1460727"/>
            <a:ext cx="7181850" cy="4524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9625" y="4928252"/>
            <a:ext cx="936475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30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원격저장소에 올리기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en-US" altLang="ko-KR" sz="2400" dirty="0" smtClean="0"/>
              <a:t>[</a:t>
            </a:r>
            <a:r>
              <a:rPr lang="ko-KR" altLang="en-US" sz="2400" dirty="0" smtClean="0"/>
              <a:t>푸시</a:t>
            </a:r>
            <a:r>
              <a:rPr lang="en-US" altLang="ko-KR" sz="2400" dirty="0" smtClean="0"/>
              <a:t>] </a:t>
            </a:r>
            <a:r>
              <a:rPr lang="ko-KR" altLang="en-US" sz="2400" dirty="0" smtClean="0"/>
              <a:t>버튼으로 원격에 올리기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en-US" altLang="ko-KR" sz="2400" dirty="0" err="1" smtClean="0"/>
              <a:t>Github</a:t>
            </a:r>
            <a:r>
              <a:rPr lang="ko-KR" altLang="en-US" sz="2400" dirty="0" smtClean="0"/>
              <a:t>의 프로젝트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페이지 갱신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메인 페이지 갱신 내용 확인</a:t>
            </a:r>
            <a:endParaRPr lang="en-US" altLang="ko-KR" sz="2400" dirty="0" smtClean="0"/>
          </a:p>
          <a:p>
            <a:pPr marL="514350" indent="-514350">
              <a:buFont typeface="+mj-ea"/>
              <a:buAutoNum type="circleNumDbPlain"/>
            </a:pPr>
            <a:r>
              <a:rPr lang="ko-KR" altLang="en-US" sz="2400" dirty="0" smtClean="0"/>
              <a:t>이력 확인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204" y="914400"/>
            <a:ext cx="5734050" cy="47815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629" y="3247231"/>
            <a:ext cx="6905625" cy="301942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8308" y="3471863"/>
            <a:ext cx="2390775" cy="270510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10711543" y="3777343"/>
            <a:ext cx="783771" cy="2721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9481457" y="4299857"/>
            <a:ext cx="783771" cy="2721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12291" t="5489" r="63155" b="73097"/>
          <a:stretch/>
        </p:blipFill>
        <p:spPr>
          <a:xfrm>
            <a:off x="4822371" y="2188708"/>
            <a:ext cx="1763486" cy="968829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5187951" y="2430462"/>
            <a:ext cx="243366" cy="24336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095048" y="4299858"/>
            <a:ext cx="243366" cy="24336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295198" y="3485696"/>
            <a:ext cx="243366" cy="24336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0131880" y="3463924"/>
            <a:ext cx="243366" cy="24336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33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브랜치를</a:t>
            </a:r>
            <a:r>
              <a:rPr lang="ko-KR" altLang="en-US" dirty="0" smtClean="0"/>
              <a:t> 이용한 작업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44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새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1" y="914400"/>
            <a:ext cx="5994090" cy="5262563"/>
          </a:xfrm>
        </p:spPr>
        <p:txBody>
          <a:bodyPr>
            <a:normAutofit/>
          </a:bodyPr>
          <a:lstStyle/>
          <a:p>
            <a:r>
              <a:rPr lang="ko-KR" altLang="en-US" sz="2400" dirty="0" err="1" smtClean="0"/>
              <a:t>브랜치</a:t>
            </a:r>
            <a:r>
              <a:rPr lang="ko-KR" altLang="en-US" sz="2400" dirty="0" smtClean="0"/>
              <a:t> 개념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마음대로 실험해 볼 수 있는 별도의 공간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실험이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잘되면 원 </a:t>
            </a:r>
            <a:r>
              <a:rPr lang="ko-KR" altLang="en-US" sz="2000" dirty="0" err="1" smtClean="0"/>
              <a:t>브랜치에</a:t>
            </a:r>
            <a:r>
              <a:rPr lang="ko-KR" altLang="en-US" sz="2000" dirty="0" smtClean="0"/>
              <a:t> 합치고 아니면 버림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공식 소스는 </a:t>
            </a:r>
            <a:r>
              <a:rPr lang="en-US" altLang="ko-KR" sz="2000" dirty="0" smtClean="0"/>
              <a:t>master </a:t>
            </a:r>
            <a:r>
              <a:rPr lang="ko-KR" altLang="en-US" sz="2000" dirty="0" err="1" smtClean="0"/>
              <a:t>브랜치에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‘</a:t>
            </a:r>
            <a:r>
              <a:rPr lang="ko-KR" altLang="en-US" sz="2000" dirty="0" smtClean="0"/>
              <a:t>깃 </a:t>
            </a:r>
            <a:r>
              <a:rPr lang="ko-KR" altLang="en-US" sz="2000" dirty="0" err="1" smtClean="0"/>
              <a:t>플로우</a:t>
            </a:r>
            <a:r>
              <a:rPr lang="en-US" altLang="ko-KR" sz="2000" dirty="0" smtClean="0"/>
              <a:t>’</a:t>
            </a:r>
            <a:r>
              <a:rPr lang="ko-KR" altLang="en-US" sz="2000" dirty="0" smtClean="0"/>
              <a:t>에서는 </a:t>
            </a:r>
            <a:r>
              <a:rPr lang="en-US" altLang="ko-KR" sz="2000" dirty="0" smtClean="0"/>
              <a:t>develop, release, hotfix </a:t>
            </a:r>
            <a:r>
              <a:rPr lang="ko-KR" altLang="en-US" sz="2000" dirty="0" smtClean="0"/>
              <a:t>등으로 관리할 것을 권장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각 </a:t>
            </a:r>
            <a:r>
              <a:rPr lang="ko-KR" altLang="en-US" sz="2000" dirty="0" err="1" smtClean="0"/>
              <a:t>사용자별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브랜치를</a:t>
            </a:r>
            <a:r>
              <a:rPr lang="ko-KR" altLang="en-US" sz="2000" dirty="0" smtClean="0"/>
              <a:t> 만들어 작업하다 해당 </a:t>
            </a:r>
            <a:r>
              <a:rPr lang="ko-KR" altLang="en-US" sz="2000" dirty="0" err="1" smtClean="0"/>
              <a:t>브랜치와</a:t>
            </a:r>
            <a:r>
              <a:rPr lang="ko-KR" altLang="en-US" sz="2000" dirty="0" smtClean="0"/>
              <a:t> 통합 하는 것이 좋음</a:t>
            </a:r>
            <a:endParaRPr lang="en-US" altLang="ko-KR" sz="2000" dirty="0" smtClean="0"/>
          </a:p>
          <a:p>
            <a:r>
              <a:rPr lang="en-US" altLang="ko-KR" sz="2400" dirty="0"/>
              <a:t>m</a:t>
            </a:r>
            <a:r>
              <a:rPr lang="en-US" altLang="ko-KR" sz="2400" dirty="0" smtClean="0"/>
              <a:t>anager </a:t>
            </a:r>
            <a:r>
              <a:rPr lang="ko-KR" altLang="en-US" sz="2400" dirty="0" err="1" smtClean="0"/>
              <a:t>브랜치</a:t>
            </a:r>
            <a:r>
              <a:rPr lang="ko-KR" altLang="en-US" sz="2400" dirty="0" smtClean="0"/>
              <a:t> </a:t>
            </a:r>
            <a:r>
              <a:rPr lang="ko-KR" altLang="en-US" sz="2400" dirty="0"/>
              <a:t>만</a:t>
            </a:r>
            <a:r>
              <a:rPr lang="ko-KR" altLang="en-US" sz="2400" dirty="0" smtClean="0"/>
              <a:t>들기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이 실습에서는 관리자가 </a:t>
            </a:r>
            <a:r>
              <a:rPr lang="en-US" altLang="ko-KR" sz="2000" dirty="0" smtClean="0"/>
              <a:t>manager </a:t>
            </a:r>
            <a:r>
              <a:rPr lang="ko-KR" altLang="en-US" sz="2000" dirty="0" err="1" smtClean="0"/>
              <a:t>브랜치를</a:t>
            </a:r>
            <a:r>
              <a:rPr lang="ko-KR" altLang="en-US" sz="2000" dirty="0" smtClean="0"/>
              <a:t> 만든 상황으로 실습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err="1" smtClean="0"/>
              <a:t>SourceTree</a:t>
            </a:r>
            <a:r>
              <a:rPr lang="ko-KR" altLang="en-US" sz="2000" dirty="0" smtClean="0"/>
              <a:t>에서 </a:t>
            </a:r>
            <a:r>
              <a:rPr lang="ko-KR" altLang="en-US" sz="2000" dirty="0" err="1" smtClean="0"/>
              <a:t>브랜치</a:t>
            </a:r>
            <a:r>
              <a:rPr lang="ko-KR" altLang="en-US" sz="2000" dirty="0" smtClean="0"/>
              <a:t> 버튼 누르고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err="1" smtClean="0"/>
              <a:t>브랜치</a:t>
            </a:r>
            <a:r>
              <a:rPr lang="ko-KR" altLang="en-US" sz="2000" dirty="0" smtClean="0"/>
              <a:t> 창에서 새 </a:t>
            </a:r>
            <a:r>
              <a:rPr lang="ko-KR" altLang="en-US" sz="2000" dirty="0" err="1" smtClean="0"/>
              <a:t>브랜치</a:t>
            </a:r>
            <a:r>
              <a:rPr lang="ko-KR" altLang="en-US" sz="2000" dirty="0" smtClean="0"/>
              <a:t> 이름 입력하고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브랜치생성</a:t>
            </a:r>
            <a:r>
              <a:rPr lang="en-US" altLang="ko-KR" sz="2000" dirty="0" smtClean="0"/>
              <a:t>] </a:t>
            </a:r>
            <a:r>
              <a:rPr lang="ko-KR" altLang="en-US" sz="2000" dirty="0" smtClean="0"/>
              <a:t>버튼 누르면 완료</a:t>
            </a:r>
            <a:endParaRPr lang="en-US" altLang="ko-KR" sz="2000" dirty="0" smtClean="0"/>
          </a:p>
          <a:p>
            <a:pPr lvl="1"/>
            <a:endParaRPr lang="ko-KR" altLang="en-US" sz="2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284" y="914400"/>
            <a:ext cx="5254631" cy="33102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96659" y="5958879"/>
            <a:ext cx="2117887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branch manager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1347" t="11374" r="32432" b="31692"/>
          <a:stretch/>
        </p:blipFill>
        <p:spPr>
          <a:xfrm>
            <a:off x="6096620" y="3780419"/>
            <a:ext cx="5765180" cy="257593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1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8605683" y="1127352"/>
            <a:ext cx="256263" cy="256263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26712" y="2453886"/>
            <a:ext cx="256263" cy="256263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9683369" y="3114093"/>
            <a:ext cx="256263" cy="256263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287049" y="4898571"/>
            <a:ext cx="965808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03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</a:t>
            </a:r>
            <a:r>
              <a:rPr lang="en-US" altLang="ko-KR" dirty="0" smtClean="0"/>
              <a:t>anager </a:t>
            </a:r>
            <a:r>
              <a:rPr lang="ko-KR" altLang="en-US" dirty="0" err="1" smtClean="0"/>
              <a:t>브랜치에서</a:t>
            </a:r>
            <a:r>
              <a:rPr lang="ko-KR" altLang="en-US" dirty="0" smtClean="0"/>
              <a:t> 작업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5173497" cy="5262563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README.md </a:t>
            </a:r>
            <a:r>
              <a:rPr lang="ko-KR" altLang="en-US" sz="2400" dirty="0" smtClean="0"/>
              <a:t>수정</a:t>
            </a:r>
            <a:endParaRPr lang="en-US" altLang="ko-KR" sz="2400" dirty="0" smtClean="0"/>
          </a:p>
          <a:p>
            <a:pPr lvl="1"/>
            <a:r>
              <a:rPr lang="en-US" altLang="ko-KR" sz="2000" dirty="0" smtClean="0"/>
              <a:t>Notepad++</a:t>
            </a:r>
            <a:r>
              <a:rPr lang="ko-KR" altLang="en-US" sz="2000" dirty="0" smtClean="0"/>
              <a:t>에서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조식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중식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석식으로</a:t>
            </a:r>
            <a:r>
              <a:rPr lang="ko-KR" altLang="en-US" sz="2000" dirty="0" smtClean="0"/>
              <a:t> 용어 수정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잔소리 추가</a:t>
            </a:r>
            <a:endParaRPr lang="en-US" altLang="ko-KR" sz="2000" dirty="0" smtClean="0"/>
          </a:p>
          <a:p>
            <a:r>
              <a:rPr lang="ko-KR" altLang="en-US" sz="2400" dirty="0" err="1" smtClean="0"/>
              <a:t>커밋</a:t>
            </a:r>
            <a:r>
              <a:rPr lang="ko-KR" altLang="en-US" sz="2400" dirty="0" smtClean="0"/>
              <a:t> 만들기</a:t>
            </a:r>
            <a:endParaRPr lang="en-US" altLang="ko-KR" sz="2400" dirty="0" smtClean="0"/>
          </a:p>
          <a:p>
            <a:pPr lvl="1"/>
            <a:r>
              <a:rPr lang="en-US" altLang="ko-KR" sz="2000" dirty="0" err="1" smtClean="0"/>
              <a:t>SourceTree</a:t>
            </a:r>
            <a:r>
              <a:rPr lang="ko-KR" altLang="en-US" sz="2000" dirty="0" smtClean="0"/>
              <a:t>에서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[Stage All]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err="1" smtClean="0"/>
              <a:t>커밋</a:t>
            </a:r>
            <a:r>
              <a:rPr lang="ko-KR" altLang="en-US" sz="2000" dirty="0" smtClean="0"/>
              <a:t> 메시지 입력하고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커밋</a:t>
            </a:r>
            <a:r>
              <a:rPr lang="en-US" altLang="ko-KR" sz="2000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로그 </a:t>
            </a:r>
            <a:r>
              <a:rPr lang="en-US" altLang="ko-KR" sz="2000" dirty="0" smtClean="0"/>
              <a:t>/ </a:t>
            </a:r>
            <a:r>
              <a:rPr lang="ko-KR" altLang="en-US" sz="2000" dirty="0" err="1" smtClean="0"/>
              <a:t>히스토리</a:t>
            </a:r>
            <a:r>
              <a:rPr lang="ko-KR" altLang="en-US" sz="2000" dirty="0" smtClean="0"/>
              <a:t> 탭 클릭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생성된 로그를 그래프에서 확인</a:t>
            </a:r>
            <a:endParaRPr lang="en-US" altLang="ko-KR" sz="2000" dirty="0" smtClean="0"/>
          </a:p>
          <a:p>
            <a:pPr lvl="1"/>
            <a:endParaRPr lang="ko-KR" altLang="en-US" sz="2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926" y="816440"/>
            <a:ext cx="4569890" cy="323737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16369" t="27155" r="37241" b="3070"/>
          <a:stretch/>
        </p:blipFill>
        <p:spPr>
          <a:xfrm>
            <a:off x="5655806" y="3861909"/>
            <a:ext cx="3191165" cy="249444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l="16479" t="27562" r="49193" b="45326"/>
          <a:stretch/>
        </p:blipFill>
        <p:spPr>
          <a:xfrm>
            <a:off x="9118600" y="5109129"/>
            <a:ext cx="2988527" cy="122663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타원 12"/>
          <p:cNvSpPr/>
          <p:nvPr/>
        </p:nvSpPr>
        <p:spPr>
          <a:xfrm>
            <a:off x="6985799" y="2251666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984398" y="3340691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6993303" y="4810489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5737993" y="5434099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8762969" y="5778343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9959052" y="4875365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9625" y="4890364"/>
            <a:ext cx="936475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7511471" y="6335764"/>
            <a:ext cx="233764" cy="233764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1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</a:t>
            </a:r>
            <a:r>
              <a:rPr lang="en-US" altLang="ko-KR" dirty="0" smtClean="0"/>
              <a:t>aster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발전시키기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5672159" cy="5262563"/>
          </a:xfrm>
        </p:spPr>
        <p:txBody>
          <a:bodyPr>
            <a:noAutofit/>
          </a:bodyPr>
          <a:lstStyle/>
          <a:p>
            <a:r>
              <a:rPr lang="en-US" altLang="ko-KR" sz="2000" dirty="0"/>
              <a:t>m</a:t>
            </a:r>
            <a:r>
              <a:rPr lang="en-US" altLang="ko-KR" sz="2000" dirty="0" smtClean="0"/>
              <a:t>aster </a:t>
            </a:r>
            <a:r>
              <a:rPr lang="ko-KR" altLang="en-US" sz="2000" dirty="0" err="1" smtClean="0"/>
              <a:t>브랜치로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전환</a:t>
            </a:r>
            <a:endParaRPr lang="en-US" altLang="ko-KR" sz="2000" dirty="0" smtClean="0"/>
          </a:p>
          <a:p>
            <a:pPr lvl="1"/>
            <a:r>
              <a:rPr lang="en-US" altLang="ko-KR" sz="1800" dirty="0" err="1" smtClean="0"/>
              <a:t>SourceTree</a:t>
            </a:r>
            <a:r>
              <a:rPr lang="ko-KR" altLang="en-US" sz="1800" dirty="0" smtClean="0"/>
              <a:t>의 로그</a:t>
            </a:r>
            <a:r>
              <a:rPr lang="en-US" altLang="ko-KR" sz="1800" dirty="0" smtClean="0"/>
              <a:t>/</a:t>
            </a:r>
            <a:r>
              <a:rPr lang="ko-KR" altLang="en-US" sz="1800" dirty="0" err="1" smtClean="0"/>
              <a:t>히스토리</a:t>
            </a:r>
            <a:r>
              <a:rPr lang="ko-KR" altLang="en-US" sz="1800" dirty="0" smtClean="0"/>
              <a:t> 탭에서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smtClean="0"/>
              <a:t>Master </a:t>
            </a:r>
            <a:r>
              <a:rPr lang="ko-KR" altLang="en-US" sz="1800" dirty="0" err="1" smtClean="0"/>
              <a:t>브랜치</a:t>
            </a:r>
            <a:r>
              <a:rPr lang="ko-KR" altLang="en-US" sz="1800" dirty="0" smtClean="0"/>
              <a:t> 마크를 오른쪽 클릭하고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smtClean="0"/>
              <a:t>[</a:t>
            </a:r>
            <a:r>
              <a:rPr lang="ko-KR" altLang="en-US" sz="1800" dirty="0" smtClean="0"/>
              <a:t>체크아웃 </a:t>
            </a:r>
            <a:r>
              <a:rPr lang="en-US" altLang="ko-KR" sz="1800" dirty="0" smtClean="0"/>
              <a:t>…] </a:t>
            </a:r>
            <a:r>
              <a:rPr lang="ko-KR" altLang="en-US" sz="1800" dirty="0" smtClean="0"/>
              <a:t>선택하여 </a:t>
            </a:r>
            <a:r>
              <a:rPr lang="en-US" altLang="ko-KR" sz="1800" dirty="0" smtClean="0"/>
              <a:t>master </a:t>
            </a:r>
            <a:r>
              <a:rPr lang="ko-KR" altLang="en-US" sz="1800" dirty="0" err="1" smtClean="0"/>
              <a:t>브랜치로</a:t>
            </a:r>
            <a:r>
              <a:rPr lang="ko-KR" altLang="en-US" sz="1800" dirty="0" smtClean="0"/>
              <a:t> 현재 </a:t>
            </a:r>
            <a:r>
              <a:rPr lang="ko-KR" altLang="en-US" sz="1800" dirty="0" err="1" smtClean="0"/>
              <a:t>브랜치</a:t>
            </a:r>
            <a:r>
              <a:rPr lang="ko-KR" altLang="en-US" sz="1800" dirty="0" smtClean="0"/>
              <a:t> 전환</a:t>
            </a:r>
            <a:endParaRPr lang="en-US" altLang="ko-KR" sz="1800" dirty="0"/>
          </a:p>
          <a:p>
            <a:r>
              <a:rPr lang="en-US" altLang="ko-KR" sz="2000" dirty="0" smtClean="0"/>
              <a:t>master </a:t>
            </a:r>
            <a:r>
              <a:rPr lang="ko-KR" altLang="en-US" sz="2000" dirty="0" err="1" smtClean="0"/>
              <a:t>브랜치</a:t>
            </a:r>
            <a:r>
              <a:rPr lang="ko-KR" altLang="en-US" sz="2000" dirty="0" smtClean="0"/>
              <a:t> 수정</a:t>
            </a:r>
            <a:endParaRPr lang="en-US" altLang="ko-KR" sz="20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smtClean="0"/>
              <a:t>Notepad++</a:t>
            </a:r>
            <a:r>
              <a:rPr lang="ko-KR" altLang="en-US" sz="1800" dirty="0" smtClean="0"/>
              <a:t>에서 </a:t>
            </a:r>
            <a:r>
              <a:rPr lang="en-US" altLang="ko-KR" sz="1800" dirty="0" smtClean="0"/>
              <a:t>README.md </a:t>
            </a:r>
            <a:r>
              <a:rPr lang="ko-KR" altLang="en-US" sz="1800" dirty="0" smtClean="0"/>
              <a:t>보기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smtClean="0"/>
              <a:t>Manager</a:t>
            </a:r>
            <a:r>
              <a:rPr lang="ko-KR" altLang="en-US" sz="1800" dirty="0" smtClean="0"/>
              <a:t>가 수정하기 전 상태로 돌아온 것 확인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 err="1" smtClean="0"/>
              <a:t>꺽쇄</a:t>
            </a:r>
            <a:r>
              <a:rPr lang="en-US" altLang="ko-KR" sz="1800" dirty="0" smtClean="0"/>
              <a:t>[]</a:t>
            </a:r>
            <a:r>
              <a:rPr lang="ko-KR" altLang="en-US" sz="1800" dirty="0" smtClean="0"/>
              <a:t>와 괄호</a:t>
            </a:r>
            <a:r>
              <a:rPr lang="en-US" altLang="ko-KR" sz="1800" dirty="0" smtClean="0"/>
              <a:t>()</a:t>
            </a:r>
            <a:r>
              <a:rPr lang="ko-KR" altLang="en-US" sz="1800" dirty="0" smtClean="0"/>
              <a:t>로 링크 생성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Notepad++</a:t>
            </a:r>
            <a:r>
              <a:rPr lang="ko-KR" altLang="en-US" sz="1800" dirty="0"/>
              <a:t>에서 </a:t>
            </a:r>
            <a:r>
              <a:rPr lang="en-US" altLang="ko-KR" sz="1800" dirty="0"/>
              <a:t>m</a:t>
            </a:r>
            <a:r>
              <a:rPr lang="en-US" altLang="ko-KR" sz="1800" dirty="0" smtClean="0"/>
              <a:t>orning.md </a:t>
            </a:r>
            <a:r>
              <a:rPr lang="ko-KR" altLang="en-US" sz="1800" dirty="0"/>
              <a:t>파일 생성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 smtClean="0"/>
              <a:t>SourceTree</a:t>
            </a:r>
            <a:r>
              <a:rPr lang="ko-KR" altLang="en-US" sz="1800" dirty="0" smtClean="0"/>
              <a:t>에서 </a:t>
            </a:r>
            <a:r>
              <a:rPr lang="en-US" altLang="ko-KR" sz="1800" dirty="0" smtClean="0"/>
              <a:t>README.md</a:t>
            </a:r>
            <a:r>
              <a:rPr lang="ko-KR" altLang="en-US" sz="1800" dirty="0" smtClean="0"/>
              <a:t>만 스테이지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커밋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m</a:t>
            </a:r>
            <a:r>
              <a:rPr lang="en-US" altLang="ko-KR" sz="1800" dirty="0" smtClean="0"/>
              <a:t>orning.md </a:t>
            </a:r>
            <a:r>
              <a:rPr lang="ko-KR" altLang="en-US" sz="1800" dirty="0" smtClean="0"/>
              <a:t>파일에 </a:t>
            </a:r>
            <a:r>
              <a:rPr lang="ko-KR" altLang="en-US" sz="1800" dirty="0" err="1" smtClean="0"/>
              <a:t>상세메뉴</a:t>
            </a:r>
            <a:r>
              <a:rPr lang="ko-KR" altLang="en-US" sz="1800" dirty="0" smtClean="0"/>
              <a:t> 기록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 smtClean="0"/>
              <a:t>SourceTree</a:t>
            </a:r>
            <a:r>
              <a:rPr lang="ko-KR" altLang="en-US" sz="1800" dirty="0" smtClean="0"/>
              <a:t>에서 스테이지 시도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 smtClean="0"/>
              <a:t>오류가 난다면 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Notepad++ </a:t>
            </a:r>
            <a:r>
              <a:rPr lang="ko-KR" altLang="en-US" sz="1800" dirty="0" smtClean="0"/>
              <a:t>에서 </a:t>
            </a:r>
            <a:r>
              <a:rPr lang="en-US" altLang="ko-KR" sz="1800" dirty="0" smtClean="0"/>
              <a:t>Unix </a:t>
            </a:r>
            <a:r>
              <a:rPr lang="ko-KR" altLang="en-US" sz="1800" dirty="0" smtClean="0"/>
              <a:t>형태로 </a:t>
            </a:r>
            <a:r>
              <a:rPr lang="en-US" altLang="ko-KR" sz="1800" dirty="0" smtClean="0"/>
              <a:t>LF </a:t>
            </a:r>
            <a:r>
              <a:rPr lang="ko-KR" altLang="en-US" sz="1800" dirty="0" smtClean="0"/>
              <a:t>변환</a:t>
            </a:r>
            <a:endParaRPr lang="en-US" altLang="ko-KR" sz="18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 smtClean="0"/>
              <a:t>SourceTree</a:t>
            </a:r>
            <a:r>
              <a:rPr lang="ko-KR" altLang="en-US" sz="1800" dirty="0" smtClean="0"/>
              <a:t>에서 다시 스테이지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커밋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marL="914400" lvl="1" indent="-457200">
              <a:buAutoNum type="arabicPeriod"/>
            </a:pPr>
            <a:endParaRPr lang="ko-KR" altLang="en-US" sz="18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25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6560" t="27584" r="26553" b="38649"/>
          <a:stretch/>
        </p:blipFill>
        <p:spPr>
          <a:xfrm>
            <a:off x="6064911" y="804987"/>
            <a:ext cx="4952493" cy="15277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23" t="27223" r="32191" b="21032"/>
          <a:stretch/>
        </p:blipFill>
        <p:spPr>
          <a:xfrm>
            <a:off x="5910146" y="2472688"/>
            <a:ext cx="2412251" cy="130833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l="16941" t="24690" r="40917" b="14389"/>
          <a:stretch/>
        </p:blipFill>
        <p:spPr>
          <a:xfrm>
            <a:off x="5910146" y="3785325"/>
            <a:ext cx="3168172" cy="270594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rcRect l="563" t="25782" r="54990" b="9142"/>
          <a:stretch/>
        </p:blipFill>
        <p:spPr>
          <a:xfrm>
            <a:off x="8429610" y="2468460"/>
            <a:ext cx="1586361" cy="170901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/>
          <a:srcRect l="2037" t="27594" r="46471" b="44872"/>
          <a:stretch/>
        </p:blipFill>
        <p:spPr>
          <a:xfrm>
            <a:off x="8429610" y="4207927"/>
            <a:ext cx="3037599" cy="95963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7"/>
          <a:srcRect l="44050" t="78950"/>
          <a:stretch/>
        </p:blipFill>
        <p:spPr>
          <a:xfrm>
            <a:off x="8430198" y="5217314"/>
            <a:ext cx="2717938" cy="87419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8"/>
          <a:srcRect l="16703" t="24752" r="56036" b="14110"/>
          <a:stretch/>
        </p:blipFill>
        <p:spPr>
          <a:xfrm>
            <a:off x="10090111" y="2568893"/>
            <a:ext cx="2030696" cy="26907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9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141905" y="2240828"/>
            <a:ext cx="222528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checkout master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9118600" y="123480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10370957" y="151855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671660" y="243270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5669556" y="263829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6159134" y="337337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9038542" y="233473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8622758" y="338556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717204" y="391426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8302671" y="426022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8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8948165" y="563009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9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11623314" y="360735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7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11608174" y="481996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2366" y="4807808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10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48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변경사항 </a:t>
            </a:r>
            <a:r>
              <a:rPr lang="en-US" altLang="ko-KR" dirty="0" err="1" smtClean="0"/>
              <a:t>Github</a:t>
            </a:r>
            <a:r>
              <a:rPr lang="ko-KR" altLang="en-US" dirty="0" smtClean="0"/>
              <a:t>에도 올리고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직접수정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5319294" cy="5262563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origin </a:t>
            </a:r>
            <a:r>
              <a:rPr lang="ko-KR" altLang="en-US" dirty="0" smtClean="0"/>
              <a:t>저장소에 푸시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err="1" smtClean="0"/>
              <a:t>SourceTree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[</a:t>
            </a:r>
            <a:r>
              <a:rPr lang="ko-KR" altLang="en-US" dirty="0" smtClean="0"/>
              <a:t>푸시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대화상자에서 </a:t>
            </a:r>
            <a:r>
              <a:rPr lang="en-US" altLang="ko-KR" dirty="0" smtClean="0"/>
              <a:t>‘origin’ </a:t>
            </a:r>
            <a:r>
              <a:rPr lang="ko-KR" altLang="en-US" dirty="0" smtClean="0"/>
              <a:t>선택된 것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[</a:t>
            </a:r>
            <a:r>
              <a:rPr lang="ko-KR" altLang="en-US" dirty="0" smtClean="0"/>
              <a:t>푸시</a:t>
            </a:r>
            <a:r>
              <a:rPr lang="en-US" altLang="ko-KR" dirty="0" smtClean="0"/>
              <a:t>] </a:t>
            </a:r>
            <a:r>
              <a:rPr lang="ko-KR" altLang="en-US" dirty="0" smtClean="0"/>
              <a:t>하여 원격에 올리기</a:t>
            </a:r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r>
              <a:rPr lang="en-US" altLang="ko-KR" dirty="0" err="1" smtClean="0"/>
              <a:t>Github</a:t>
            </a:r>
            <a:r>
              <a:rPr lang="ko-KR" altLang="en-US" dirty="0" smtClean="0"/>
              <a:t>에서 확인</a:t>
            </a:r>
            <a:r>
              <a:rPr lang="en-US" altLang="ko-KR" dirty="0" smtClean="0"/>
              <a:t>/</a:t>
            </a:r>
            <a:r>
              <a:rPr lang="ko-KR" altLang="en-US" dirty="0" smtClean="0"/>
              <a:t>수정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md </a:t>
            </a:r>
            <a:r>
              <a:rPr lang="ko-KR" altLang="en-US" dirty="0" smtClean="0"/>
              <a:t>파일이 원하는 형태로 보이는지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아니라면 </a:t>
            </a:r>
            <a:r>
              <a:rPr lang="en-US" altLang="ko-KR" dirty="0" smtClean="0"/>
              <a:t>[</a:t>
            </a:r>
            <a:r>
              <a:rPr lang="ko-KR" altLang="en-US" dirty="0" smtClean="0"/>
              <a:t>수정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 눌러 </a:t>
            </a:r>
            <a:r>
              <a:rPr lang="ko-KR" altLang="en-US" dirty="0" err="1" smtClean="0"/>
              <a:t>웹서서</a:t>
            </a:r>
            <a:r>
              <a:rPr lang="ko-KR" altLang="en-US" dirty="0" smtClean="0"/>
              <a:t> 수정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err="1" smtClean="0"/>
              <a:t>아침메뉴의</a:t>
            </a:r>
            <a:r>
              <a:rPr lang="ko-KR" altLang="en-US" dirty="0" smtClean="0"/>
              <a:t> 링크로 잘 이동하는지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원하는 대로인지 확인하고 아니라면 수정</a:t>
            </a:r>
            <a:endParaRPr lang="en-US" altLang="ko-KR" dirty="0" smtClean="0"/>
          </a:p>
          <a:p>
            <a:pPr marL="457200" lvl="1" indent="0">
              <a:buNone/>
            </a:pPr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rcRect l="16442" t="8166" r="49999" b="41102"/>
          <a:stretch/>
        </p:blipFill>
        <p:spPr>
          <a:xfrm>
            <a:off x="5786945" y="936297"/>
            <a:ext cx="2454065" cy="219179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492" y="3177434"/>
            <a:ext cx="2667000" cy="92392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5892" y="4070350"/>
            <a:ext cx="2457450" cy="2286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056" y="3426222"/>
            <a:ext cx="1890182" cy="2835273"/>
          </a:xfrm>
          <a:prstGeom prst="rect">
            <a:avLst/>
          </a:prstGeom>
        </p:spPr>
      </p:pic>
      <p:sp>
        <p:nvSpPr>
          <p:cNvPr id="1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7041767" y="1171231"/>
            <a:ext cx="4820033" cy="1606894"/>
            <a:chOff x="6630486" y="1045452"/>
            <a:chExt cx="5705165" cy="1901978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6"/>
            <a:srcRect l="17104" t="29114" r="17391" b="44383"/>
            <a:stretch/>
          </p:blipFill>
          <p:spPr>
            <a:xfrm>
              <a:off x="6630486" y="1045452"/>
              <a:ext cx="5702763" cy="136321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6"/>
            <a:srcRect l="17104" t="85096" r="17391" b="4064"/>
            <a:stretch/>
          </p:blipFill>
          <p:spPr>
            <a:xfrm>
              <a:off x="6632888" y="2389869"/>
              <a:ext cx="5702763" cy="55756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7"/>
          <a:srcRect r="33395"/>
          <a:stretch/>
        </p:blipFill>
        <p:spPr>
          <a:xfrm>
            <a:off x="9933342" y="3558142"/>
            <a:ext cx="1942707" cy="2636550"/>
          </a:xfrm>
          <a:prstGeom prst="rect">
            <a:avLst/>
          </a:prstGeom>
        </p:spPr>
      </p:pic>
      <p:sp>
        <p:nvSpPr>
          <p:cNvPr id="18" name="타원 17"/>
          <p:cNvSpPr/>
          <p:nvPr/>
        </p:nvSpPr>
        <p:spPr>
          <a:xfrm>
            <a:off x="5704667" y="93943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881618" y="1194171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10370957" y="254259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9388069" y="385930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0001929" y="449296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5794526" y="461550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02089" y="2576435"/>
            <a:ext cx="1795684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push origin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6575692" y="549898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03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Github</a:t>
            </a:r>
            <a:r>
              <a:rPr lang="ko-KR" altLang="en-US" dirty="0" smtClean="0"/>
              <a:t>의 변경사항 로컬에 통합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5532457" cy="5262563"/>
          </a:xfrm>
        </p:spPr>
        <p:txBody>
          <a:bodyPr/>
          <a:lstStyle/>
          <a:p>
            <a:r>
              <a:rPr lang="en-US" altLang="ko-KR" dirty="0" err="1" smtClean="0"/>
              <a:t>Github</a:t>
            </a:r>
            <a:r>
              <a:rPr lang="ko-KR" altLang="en-US" dirty="0" smtClean="0"/>
              <a:t>에서 수정사항 받아오기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err="1" smtClean="0"/>
              <a:t>SourceTree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[</a:t>
            </a:r>
            <a:r>
              <a:rPr lang="ko-KR" altLang="en-US" dirty="0" err="1" smtClean="0"/>
              <a:t>페치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Origin/master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앞서짐</a:t>
            </a:r>
            <a:r>
              <a:rPr lang="ko-KR" altLang="en-US" dirty="0" smtClean="0"/>
              <a:t>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[</a:t>
            </a:r>
            <a:r>
              <a:rPr lang="ko-KR" altLang="en-US" dirty="0" smtClean="0"/>
              <a:t>풀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err="1" smtClean="0"/>
              <a:t>깃허브의</a:t>
            </a:r>
            <a:r>
              <a:rPr lang="ko-KR" altLang="en-US" dirty="0" smtClean="0"/>
              <a:t> 변경사항이 로컬에도 반영되었음 확인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[</a:t>
            </a:r>
            <a:r>
              <a:rPr lang="ko-KR" altLang="en-US" dirty="0" smtClean="0"/>
              <a:t>참고</a:t>
            </a:r>
            <a:r>
              <a:rPr lang="en-US" altLang="ko-KR" dirty="0" smtClean="0"/>
              <a:t>] </a:t>
            </a:r>
            <a:r>
              <a:rPr lang="ko-KR" altLang="en-US" dirty="0" smtClean="0"/>
              <a:t>충돌이 발생할 수도 있습니다</a:t>
            </a:r>
            <a:r>
              <a:rPr lang="en-US" altLang="ko-KR" dirty="0" smtClean="0"/>
              <a:t>.</a:t>
            </a:r>
          </a:p>
          <a:p>
            <a:pPr marL="914400" lvl="1" indent="-457200">
              <a:buAutoNum type="arabicPeriod"/>
            </a:pP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6504268" y="842643"/>
            <a:ext cx="5357532" cy="5581727"/>
            <a:chOff x="6738988" y="877887"/>
            <a:chExt cx="4759223" cy="4958381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8988" y="877887"/>
              <a:ext cx="4754951" cy="2578443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3"/>
            <a:srcRect r="31487" b="55831"/>
            <a:stretch/>
          </p:blipFill>
          <p:spPr>
            <a:xfrm>
              <a:off x="6738988" y="2659812"/>
              <a:ext cx="4748969" cy="2096854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4"/>
            <a:srcRect t="16371" r="31339" b="59990"/>
            <a:stretch/>
          </p:blipFill>
          <p:spPr>
            <a:xfrm>
              <a:off x="6738988" y="4714021"/>
              <a:ext cx="4759223" cy="1122247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1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80055" y="1778120"/>
            <a:ext cx="1151277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fetch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80055" y="2970740"/>
            <a:ext cx="2547492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pull origin</a:t>
            </a:r>
            <a:r>
              <a:rPr lang="ko-KR" alt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8580070" y="106012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8170610" y="314675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8289853" y="434206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8302153" y="579270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03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</a:t>
            </a:r>
            <a:r>
              <a:rPr lang="en-US" altLang="ko-KR" dirty="0" smtClean="0"/>
              <a:t>anager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병합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5834121" cy="5262563"/>
          </a:xfrm>
        </p:spPr>
        <p:txBody>
          <a:bodyPr/>
          <a:lstStyle/>
          <a:p>
            <a:r>
              <a:rPr lang="en-US" altLang="ko-KR" dirty="0"/>
              <a:t>m</a:t>
            </a:r>
            <a:r>
              <a:rPr lang="en-US" altLang="ko-KR" dirty="0" smtClean="0"/>
              <a:t>aster </a:t>
            </a:r>
            <a:r>
              <a:rPr lang="ko-KR" altLang="en-US" dirty="0" err="1" smtClean="0"/>
              <a:t>브랜치에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manager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병합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err="1" smtClean="0"/>
              <a:t>SourceTree</a:t>
            </a:r>
            <a:r>
              <a:rPr lang="ko-KR" altLang="en-US" dirty="0" smtClean="0"/>
              <a:t>에서 현재 </a:t>
            </a:r>
            <a:r>
              <a:rPr lang="en-US" altLang="ko-KR" dirty="0" smtClean="0"/>
              <a:t>master </a:t>
            </a:r>
            <a:r>
              <a:rPr lang="ko-KR" altLang="en-US" dirty="0" err="1" smtClean="0"/>
              <a:t>브랜치임</a:t>
            </a:r>
            <a:r>
              <a:rPr lang="ko-KR" altLang="en-US" dirty="0" smtClean="0"/>
              <a:t>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/>
              <a:t>m</a:t>
            </a:r>
            <a:r>
              <a:rPr lang="en-US" altLang="ko-KR" dirty="0" smtClean="0"/>
              <a:t>anager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오른쪽 클릭하고 </a:t>
            </a:r>
            <a:r>
              <a:rPr lang="en-US" altLang="ko-KR" dirty="0" smtClean="0"/>
              <a:t>[</a:t>
            </a:r>
            <a:r>
              <a:rPr lang="ko-KR" altLang="en-US" dirty="0" smtClean="0"/>
              <a:t>병합</a:t>
            </a:r>
            <a:r>
              <a:rPr lang="en-US" altLang="ko-KR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병합 확정 대화상자에서 </a:t>
            </a:r>
            <a:r>
              <a:rPr lang="en-US" altLang="ko-KR" dirty="0" smtClean="0"/>
              <a:t>[OK]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충돌 병합 대화상자 확인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충돌이 된 상황 확인</a:t>
            </a:r>
            <a:endParaRPr lang="en-US" altLang="ko-KR" dirty="0" smtClean="0"/>
          </a:p>
          <a:p>
            <a:pPr marL="914400" lvl="1" indent="-457200">
              <a:buAutoNum type="circleNumDbPlain"/>
            </a:pP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smtClean="0"/>
              <a:t>오픈소스 개발을 위한 </a:t>
            </a:r>
            <a:r>
              <a:rPr lang="en-US" altLang="ko-KR" b="1" smtClean="0"/>
              <a:t>GIT </a:t>
            </a:r>
            <a:r>
              <a:rPr lang="ko-KR" altLang="en-US" b="1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60249" b="12453"/>
          <a:stretch/>
        </p:blipFill>
        <p:spPr>
          <a:xfrm>
            <a:off x="8977372" y="1823355"/>
            <a:ext cx="3025655" cy="45638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6616" t="21193" r="30355" b="47014"/>
          <a:stretch/>
        </p:blipFill>
        <p:spPr>
          <a:xfrm>
            <a:off x="6089650" y="875501"/>
            <a:ext cx="4616605" cy="189570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9650" y="2910538"/>
            <a:ext cx="3040514" cy="108984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9650" y="4060396"/>
            <a:ext cx="3767079" cy="1160924"/>
          </a:xfrm>
          <a:prstGeom prst="rect">
            <a:avLst/>
          </a:prstGeom>
        </p:spPr>
      </p:pic>
      <p:sp>
        <p:nvSpPr>
          <p:cNvPr id="18" name="타원 17"/>
          <p:cNvSpPr/>
          <p:nvPr/>
        </p:nvSpPr>
        <p:spPr>
          <a:xfrm>
            <a:off x="6680764" y="122719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727382" y="203414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8071209" y="342978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8939836" y="493372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0328109" y="400253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9037" y="4486969"/>
            <a:ext cx="2010487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merge manager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50503" y="4951424"/>
            <a:ext cx="4889285" cy="646331"/>
          </a:xfrm>
          <a:prstGeom prst="rect">
            <a:avLst/>
          </a:prstGeom>
          <a:solidFill>
            <a:schemeClr val="accent4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원격 저장소의 변경사항 병합과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병합은 </a:t>
            </a:r>
            <a:endParaRPr lang="en-US" altLang="ko-KR" dirty="0" smtClean="0"/>
          </a:p>
          <a:p>
            <a:r>
              <a:rPr lang="ko-KR" altLang="en-US" dirty="0" smtClean="0"/>
              <a:t>거의 유사하게 동작함</a:t>
            </a:r>
            <a:endParaRPr lang="en-US" altLang="ko-KR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6279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충돌 해결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6203875" cy="5262563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에디터를 이용한 충돌 해결</a:t>
            </a:r>
            <a:endParaRPr lang="en-US" altLang="ko-KR" sz="24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Notepad++</a:t>
            </a:r>
            <a:r>
              <a:rPr lang="ko-KR" altLang="en-US" sz="2000" dirty="0" smtClean="0"/>
              <a:t>에서 </a:t>
            </a:r>
            <a:r>
              <a:rPr lang="en-US" altLang="ko-KR" sz="2000" dirty="0" smtClean="0"/>
              <a:t>README.md</a:t>
            </a:r>
            <a:r>
              <a:rPr lang="ko-KR" altLang="en-US" sz="2000" dirty="0" smtClean="0"/>
              <a:t>를 열어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====</a:t>
            </a:r>
            <a:r>
              <a:rPr lang="ko-KR" altLang="en-US" sz="2000" dirty="0" smtClean="0"/>
              <a:t>을 기준으로 로컬</a:t>
            </a:r>
            <a:r>
              <a:rPr lang="en-US" altLang="ko-KR" sz="2000" dirty="0" smtClean="0"/>
              <a:t>(&lt;&lt;&lt;&lt;)</a:t>
            </a:r>
            <a:r>
              <a:rPr lang="ko-KR" altLang="en-US" sz="2000" dirty="0" smtClean="0"/>
              <a:t>과 원격 </a:t>
            </a:r>
            <a:r>
              <a:rPr lang="en-US" altLang="ko-KR" sz="2000" dirty="0" smtClean="0"/>
              <a:t>(&gt;&gt;&gt;&gt;)</a:t>
            </a:r>
            <a:r>
              <a:rPr lang="ko-KR" altLang="en-US" sz="2000" dirty="0" smtClean="0"/>
              <a:t>의 변경사항이 보임 확인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이를 잘 판단하여 올바르게 정리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smtClean="0"/>
              <a:t>저장</a:t>
            </a:r>
            <a:endParaRPr lang="en-US" altLang="ko-KR" sz="2000" dirty="0" smtClean="0"/>
          </a:p>
          <a:p>
            <a:r>
              <a:rPr lang="ko-KR" altLang="en-US" sz="2400" dirty="0" smtClean="0"/>
              <a:t>충돌 해결로 표시</a:t>
            </a:r>
            <a:endParaRPr lang="en-US" altLang="ko-KR" sz="24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err="1" smtClean="0"/>
              <a:t>SourceTree</a:t>
            </a:r>
            <a:r>
              <a:rPr lang="ko-KR" altLang="en-US" sz="2000" dirty="0" smtClean="0"/>
              <a:t>에서 느낌표가 있는 </a:t>
            </a:r>
            <a:r>
              <a:rPr lang="en-US" altLang="ko-KR" sz="2000" dirty="0" smtClean="0"/>
              <a:t>READMW.md</a:t>
            </a:r>
            <a:r>
              <a:rPr lang="ko-KR" altLang="en-US" sz="2000" dirty="0" smtClean="0"/>
              <a:t>를 오른쪽 클릭하고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충돌해결</a:t>
            </a:r>
            <a:r>
              <a:rPr lang="en-US" altLang="ko-KR" sz="2000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</a:t>
            </a:r>
            <a:r>
              <a:rPr lang="ko-KR" altLang="en-US" sz="2000" dirty="0" smtClean="0"/>
              <a:t>해결된 것으로 표시</a:t>
            </a:r>
            <a:r>
              <a:rPr lang="en-US" altLang="ko-KR" sz="2000" dirty="0" smtClean="0"/>
              <a:t>] </a:t>
            </a:r>
            <a:r>
              <a:rPr lang="ko-KR" altLang="en-US" sz="2000" dirty="0" smtClean="0"/>
              <a:t>선택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err="1" smtClean="0"/>
              <a:t>커밋</a:t>
            </a:r>
            <a:r>
              <a:rPr lang="ko-KR" altLang="en-US" sz="2000" dirty="0" smtClean="0"/>
              <a:t> 메시지를 확인하고 </a:t>
            </a:r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커밋</a:t>
            </a:r>
            <a:r>
              <a:rPr lang="en-US" altLang="ko-KR" sz="2000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 dirty="0" err="1" smtClean="0"/>
              <a:t>히스토리에서</a:t>
            </a:r>
            <a:r>
              <a:rPr lang="ko-KR" altLang="en-US" sz="2000" dirty="0" smtClean="0"/>
              <a:t> 병합된 것을 확인</a:t>
            </a:r>
            <a:endParaRPr lang="en-US" altLang="ko-KR" sz="2000" dirty="0"/>
          </a:p>
          <a:p>
            <a:pPr marL="457200" lvl="1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1800" dirty="0" smtClean="0"/>
              <a:t>[</a:t>
            </a:r>
            <a:r>
              <a:rPr lang="ko-KR" altLang="en-US" sz="1800" dirty="0" smtClean="0"/>
              <a:t>참고</a:t>
            </a:r>
            <a:r>
              <a:rPr lang="en-US" altLang="ko-KR" sz="1800" dirty="0" smtClean="0"/>
              <a:t>] Eclipse</a:t>
            </a:r>
            <a:r>
              <a:rPr lang="ko-KR" altLang="en-US" sz="1800" dirty="0" smtClean="0"/>
              <a:t>에서는 다음 링크처럼 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300" dirty="0" smtClean="0">
                <a:hlinkClick r:id="rId2"/>
              </a:rPr>
              <a:t>http</a:t>
            </a:r>
            <a:r>
              <a:rPr lang="en-US" altLang="ko-KR" sz="1300" dirty="0">
                <a:hlinkClick r:id="rId2"/>
              </a:rPr>
              <a:t>://</a:t>
            </a:r>
            <a:r>
              <a:rPr lang="en-US" altLang="ko-KR" sz="1300" dirty="0" smtClean="0">
                <a:hlinkClick r:id="rId2"/>
              </a:rPr>
              <a:t>blog.naver.com/PostView.nhn?blogId=lge920904&amp;logNo=220274506449</a:t>
            </a:r>
            <a:r>
              <a:rPr lang="en-US" altLang="ko-KR" sz="1200" dirty="0" smtClean="0"/>
              <a:t> </a:t>
            </a:r>
          </a:p>
          <a:p>
            <a:pPr marL="914400" lvl="1" indent="-457200">
              <a:buFont typeface="+mj-ea"/>
              <a:buAutoNum type="circleNumDbPlain"/>
            </a:pPr>
            <a:endParaRPr lang="en-US" altLang="ko-KR" sz="2000" dirty="0" smtClean="0"/>
          </a:p>
          <a:p>
            <a:pPr marL="914400" lvl="1" indent="-457200">
              <a:buAutoNum type="circleNumDbPlain"/>
            </a:pPr>
            <a:endParaRPr lang="ko-KR" altLang="en-US" sz="20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dirty="0" smtClean="0"/>
              <a:t>오픈소스 개발을 위한 </a:t>
            </a:r>
            <a:r>
              <a:rPr lang="en-US" altLang="ko-KR" b="1" dirty="0" smtClean="0"/>
              <a:t>GIT </a:t>
            </a:r>
            <a:r>
              <a:rPr lang="ko-KR" altLang="en-US" b="1" dirty="0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168" y="839613"/>
            <a:ext cx="2925747" cy="2979728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7326" y="830253"/>
            <a:ext cx="2925747" cy="297972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5"/>
          <a:srcRect l="16726" t="21421" r="14586" b="39632"/>
          <a:stretch/>
        </p:blipFill>
        <p:spPr>
          <a:xfrm>
            <a:off x="6089650" y="3871372"/>
            <a:ext cx="4248446" cy="164988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6"/>
          <a:srcRect l="18674" t="69210"/>
          <a:stretch/>
        </p:blipFill>
        <p:spPr>
          <a:xfrm>
            <a:off x="6343650" y="5532264"/>
            <a:ext cx="3927090" cy="101832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7"/>
          <a:srcRect l="16944" t="24799" r="63883" b="42826"/>
          <a:stretch/>
        </p:blipFill>
        <p:spPr>
          <a:xfrm>
            <a:off x="10425171" y="4090235"/>
            <a:ext cx="1669143" cy="19304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8" name="타원 17"/>
          <p:cNvSpPr/>
          <p:nvPr/>
        </p:nvSpPr>
        <p:spPr>
          <a:xfrm>
            <a:off x="7502385" y="254799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11259742" y="204551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9251974" y="100015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6321566" y="524547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621628" y="446451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9118600" y="517980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641743" y="610322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11153130" y="409023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66668" y="5414178"/>
            <a:ext cx="3943708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commit -a -m "conflict solved"</a:t>
            </a:r>
            <a:endParaRPr lang="en-US" altLang="ko-KR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231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필요 프로그램 설치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52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변경사항 되돌리기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8039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상황별</a:t>
            </a:r>
            <a:r>
              <a:rPr lang="ko-KR" altLang="en-US" dirty="0" smtClean="0"/>
              <a:t> 방금 한 동작 취소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마지막 </a:t>
            </a:r>
            <a:r>
              <a:rPr lang="en-US" altLang="ko-KR" dirty="0" smtClean="0"/>
              <a:t>commit</a:t>
            </a:r>
            <a:r>
              <a:rPr lang="ko-KR" altLang="en-US" dirty="0"/>
              <a:t> </a:t>
            </a:r>
            <a:r>
              <a:rPr lang="ko-KR" altLang="en-US" dirty="0" smtClean="0"/>
              <a:t>상태로 되돌리기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checkout --force</a:t>
            </a:r>
          </a:p>
          <a:p>
            <a:r>
              <a:rPr lang="ko-KR" altLang="en-US" dirty="0" smtClean="0"/>
              <a:t>특정 파일을 최종 </a:t>
            </a:r>
            <a:r>
              <a:rPr lang="en-US" altLang="ko-KR" dirty="0" smtClean="0"/>
              <a:t>commit </a:t>
            </a:r>
            <a:r>
              <a:rPr lang="ko-KR" altLang="en-US" dirty="0" smtClean="0"/>
              <a:t>상태로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checkout README.md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원격에 올리지 않은</a:t>
            </a:r>
            <a:r>
              <a:rPr lang="en-US" altLang="ko-KR" dirty="0" smtClean="0"/>
              <a:t>)</a:t>
            </a:r>
            <a:r>
              <a:rPr lang="ko-KR" altLang="en-US" dirty="0" smtClean="0"/>
              <a:t> 마지막 </a:t>
            </a:r>
            <a:r>
              <a:rPr lang="en-US" altLang="ko-KR" dirty="0" smtClean="0"/>
              <a:t>commit</a:t>
            </a:r>
            <a:r>
              <a:rPr lang="ko-KR" altLang="en-US" dirty="0" smtClean="0"/>
              <a:t>을 취소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reset HEAD~ </a:t>
            </a:r>
            <a:r>
              <a:rPr lang="en-US" altLang="ko-KR" dirty="0" smtClean="0"/>
              <a:t>(commit</a:t>
            </a:r>
            <a:r>
              <a:rPr lang="en-US" altLang="ko-KR" dirty="0" smtClean="0">
                <a:latin typeface="+mn-ea"/>
              </a:rPr>
              <a:t> 3</a:t>
            </a:r>
            <a:r>
              <a:rPr lang="ko-KR" altLang="en-US" dirty="0" smtClean="0">
                <a:latin typeface="+mn-ea"/>
              </a:rPr>
              <a:t>개 취소하려면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reset HEAD~3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r>
              <a:rPr lang="ko-KR" altLang="en-US" dirty="0" smtClean="0"/>
              <a:t>방금 한 </a:t>
            </a:r>
            <a:r>
              <a:rPr lang="en-US" altLang="ko-KR" dirty="0" smtClean="0"/>
              <a:t>commit</a:t>
            </a:r>
            <a:r>
              <a:rPr lang="ko-KR" altLang="en-US" dirty="0" smtClean="0"/>
              <a:t>의 메시지 바꾸기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commit -amend</a:t>
            </a:r>
          </a:p>
          <a:p>
            <a:r>
              <a:rPr lang="ko-KR" altLang="en-US" dirty="0" smtClean="0"/>
              <a:t>실패한 </a:t>
            </a:r>
            <a:r>
              <a:rPr lang="en-US" altLang="ko-KR" dirty="0" smtClean="0"/>
              <a:t>merge</a:t>
            </a:r>
            <a:r>
              <a:rPr lang="ko-KR" altLang="en-US" dirty="0" smtClean="0"/>
              <a:t>를 취소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merge --reset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dirty="0" smtClean="0"/>
              <a:t>오픈소스 개발을 위한 </a:t>
            </a:r>
            <a:r>
              <a:rPr lang="en-US" altLang="ko-KR" b="1" dirty="0" smtClean="0"/>
              <a:t>GIT </a:t>
            </a:r>
            <a:r>
              <a:rPr lang="ko-KR" altLang="en-US" b="1" dirty="0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View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93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History </a:t>
            </a:r>
            <a:r>
              <a:rPr lang="ko-KR" altLang="en-US" dirty="0" smtClean="0"/>
              <a:t>유지하며 특정 </a:t>
            </a:r>
            <a:r>
              <a:rPr lang="en-US" altLang="ko-KR" dirty="0" smtClean="0"/>
              <a:t>commit</a:t>
            </a:r>
            <a:r>
              <a:rPr lang="ko-KR" altLang="en-US" dirty="0" smtClean="0"/>
              <a:t>으로 돌아가기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4962423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ko-KR" altLang="en-US" sz="2000" dirty="0"/>
              <a:t>다른 </a:t>
            </a:r>
            <a:r>
              <a:rPr lang="ko-KR" altLang="en-US" sz="2000" dirty="0" err="1"/>
              <a:t>브랜치로</a:t>
            </a:r>
            <a:r>
              <a:rPr lang="ko-KR" altLang="en-US" sz="2000" dirty="0"/>
              <a:t> 가기</a:t>
            </a:r>
            <a:endParaRPr lang="en-US" altLang="ko-KR" sz="20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/>
              <a:t>SourceTree</a:t>
            </a:r>
            <a:r>
              <a:rPr lang="ko-KR" altLang="en-US" sz="1800" dirty="0"/>
              <a:t>에서 </a:t>
            </a:r>
            <a:r>
              <a:rPr lang="en-US" altLang="ko-KR" sz="1800" dirty="0"/>
              <a:t>manager 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오른쪽 클릭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/>
              <a:t>체크아웃</a:t>
            </a:r>
            <a:r>
              <a:rPr lang="en-US" altLang="ko-KR" sz="1800" dirty="0"/>
              <a:t>]</a:t>
            </a:r>
            <a:r>
              <a:rPr lang="ko-KR" altLang="en-US" sz="1800" dirty="0"/>
              <a:t> 메뉴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Notepad++</a:t>
            </a:r>
            <a:r>
              <a:rPr lang="ko-KR" altLang="en-US" sz="1800" dirty="0"/>
              <a:t>에서 변경된 것 확인</a:t>
            </a:r>
            <a:endParaRPr lang="en-US" altLang="ko-KR" sz="1800" dirty="0"/>
          </a:p>
          <a:p>
            <a:endParaRPr lang="en-US" altLang="ko-KR" sz="2000" dirty="0"/>
          </a:p>
          <a:p>
            <a:r>
              <a:rPr lang="ko-KR" altLang="en-US" sz="2000" dirty="0" smtClean="0"/>
              <a:t>특정 </a:t>
            </a:r>
            <a:r>
              <a:rPr lang="en-US" altLang="ko-KR" sz="2000" dirty="0"/>
              <a:t>commit </a:t>
            </a:r>
            <a:r>
              <a:rPr lang="ko-KR" altLang="en-US" sz="2000" dirty="0"/>
              <a:t>상태로 전체를 되돌리기</a:t>
            </a:r>
            <a:endParaRPr lang="en-US" altLang="ko-KR" sz="20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/>
              <a:t>SourceTree</a:t>
            </a:r>
            <a:r>
              <a:rPr lang="ko-KR" altLang="en-US" sz="1800" dirty="0"/>
              <a:t>에서 </a:t>
            </a:r>
            <a:r>
              <a:rPr lang="en-US" altLang="ko-KR" sz="1800" dirty="0"/>
              <a:t>‘</a:t>
            </a:r>
            <a:r>
              <a:rPr lang="ko-KR" altLang="en-US" sz="1800" dirty="0" err="1"/>
              <a:t>아침메뉴</a:t>
            </a:r>
            <a:r>
              <a:rPr lang="ko-KR" altLang="en-US" sz="1800" dirty="0"/>
              <a:t> 상세</a:t>
            </a:r>
            <a:r>
              <a:rPr lang="en-US" altLang="ko-KR" sz="1800" dirty="0"/>
              <a:t>’ </a:t>
            </a:r>
            <a:r>
              <a:rPr lang="ko-KR" altLang="en-US" sz="1800" dirty="0" err="1"/>
              <a:t>커밋을</a:t>
            </a:r>
            <a:r>
              <a:rPr lang="ko-KR" altLang="en-US" sz="1800" dirty="0"/>
              <a:t> 오른쪽 클릭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/>
              <a:t>체크아웃</a:t>
            </a:r>
            <a:r>
              <a:rPr lang="en-US" altLang="ko-KR" sz="1800" dirty="0"/>
              <a:t>] </a:t>
            </a:r>
            <a:r>
              <a:rPr lang="ko-KR" altLang="en-US" sz="1800" dirty="0"/>
              <a:t>메뉴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/>
              <a:t>경고 확인하고 </a:t>
            </a:r>
            <a:r>
              <a:rPr lang="en-US" altLang="ko-KR" sz="1800" dirty="0"/>
              <a:t>[OK]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/>
              <a:t>선택한 </a:t>
            </a:r>
            <a:r>
              <a:rPr lang="ko-KR" altLang="en-US" sz="1800" dirty="0" err="1"/>
              <a:t>커밋이</a:t>
            </a:r>
            <a:r>
              <a:rPr lang="ko-KR" altLang="en-US" sz="1800" dirty="0"/>
              <a:t> 활성화되고 분리된 </a:t>
            </a:r>
            <a:r>
              <a:rPr lang="en-US" altLang="ko-KR" sz="1800" dirty="0"/>
              <a:t>[HEAD]</a:t>
            </a:r>
            <a:r>
              <a:rPr lang="ko-KR" altLang="en-US" sz="1800" dirty="0"/>
              <a:t>가 생김 확인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Notepad++</a:t>
            </a:r>
            <a:r>
              <a:rPr lang="ko-KR" altLang="en-US" sz="1800" dirty="0"/>
              <a:t>에서 변경된 것 확인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1800" dirty="0"/>
          </a:p>
          <a:p>
            <a:pPr marL="457200" lvl="1" indent="0">
              <a:buNone/>
            </a:pPr>
            <a:endParaRPr lang="ko-KR" altLang="en-US" sz="18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smtClean="0"/>
              <a:t>오픈소스 개발을 위한 </a:t>
            </a:r>
            <a:r>
              <a:rPr lang="en-US" altLang="ko-KR" b="1" smtClean="0"/>
              <a:t>GIT </a:t>
            </a:r>
            <a:r>
              <a:rPr lang="ko-KR" altLang="en-US" b="1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rcRect l="16899" t="21431" r="49621" b="42786"/>
          <a:stretch/>
        </p:blipFill>
        <p:spPr>
          <a:xfrm>
            <a:off x="5547554" y="801687"/>
            <a:ext cx="2638409" cy="193138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rcRect l="6216" t="16597" r="3703" b="11835"/>
          <a:stretch/>
        </p:blipFill>
        <p:spPr>
          <a:xfrm>
            <a:off x="8211363" y="804653"/>
            <a:ext cx="3096995" cy="19284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rcRect l="16995" t="21519" r="58498" b="49088"/>
          <a:stretch/>
        </p:blipFill>
        <p:spPr>
          <a:xfrm>
            <a:off x="5547554" y="3011487"/>
            <a:ext cx="1931384" cy="158649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983" y="2990548"/>
            <a:ext cx="4026958" cy="1607434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6"/>
          <a:srcRect l="16995" t="21089" r="58498" b="43767"/>
          <a:stretch/>
        </p:blipFill>
        <p:spPr>
          <a:xfrm>
            <a:off x="5542077" y="4597982"/>
            <a:ext cx="1931384" cy="189689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7"/>
          <a:srcRect l="5291" t="25895" r="30820" b="26509"/>
          <a:stretch/>
        </p:blipFill>
        <p:spPr>
          <a:xfrm>
            <a:off x="7491941" y="4851673"/>
            <a:ext cx="2776365" cy="16209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6" name="타원 25"/>
          <p:cNvSpPr/>
          <p:nvPr/>
        </p:nvSpPr>
        <p:spPr>
          <a:xfrm>
            <a:off x="6083260" y="201640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02617" y="2425294"/>
            <a:ext cx="233269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checkout manager</a:t>
            </a:r>
            <a:endParaRPr lang="en-US" altLang="ko-KR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340255" y="3832501"/>
            <a:ext cx="215883" cy="217491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02617" y="5331950"/>
            <a:ext cx="3158237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checkout 51aaecf</a:t>
            </a:r>
          </a:p>
          <a:p>
            <a:r>
              <a:rPr lang="en-US" altLang="ko-KR" sz="1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(51aaecf</a:t>
            </a:r>
            <a:r>
              <a:rPr lang="ko-KR" altLang="en-US" sz="1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는 특정 </a:t>
            </a:r>
            <a:r>
              <a:rPr lang="en-US" altLang="ko-KR" sz="1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</a:t>
            </a:r>
            <a:r>
              <a:rPr lang="ko-KR" altLang="en-US" sz="1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의 </a:t>
            </a:r>
            <a:r>
              <a:rPr lang="en-US" altLang="ko-KR" sz="1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ID)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7734260" y="212231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9242976" y="187956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6650875" y="4008120"/>
            <a:ext cx="215883" cy="217491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9929071" y="4273948"/>
            <a:ext cx="215883" cy="217491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6049212" y="5467535"/>
            <a:ext cx="215883" cy="214338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9268317" y="5356860"/>
            <a:ext cx="215883" cy="214338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특정 </a:t>
            </a:r>
            <a:r>
              <a:rPr lang="ko-KR" altLang="en-US" dirty="0" err="1" smtClean="0"/>
              <a:t>커밋에서</a:t>
            </a:r>
            <a:r>
              <a:rPr lang="ko-KR" altLang="en-US" dirty="0" smtClean="0"/>
              <a:t> 새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생성</a:t>
            </a:r>
            <a:r>
              <a:rPr lang="en-US" altLang="ko-KR" dirty="0" smtClean="0"/>
              <a:t>/</a:t>
            </a:r>
            <a:r>
              <a:rPr lang="ko-KR" altLang="en-US" dirty="0" smtClean="0"/>
              <a:t>삭제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5257035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ko-KR" altLang="en-US" sz="2000" dirty="0"/>
              <a:t>분리된 </a:t>
            </a:r>
            <a:r>
              <a:rPr lang="en-US" altLang="ko-KR" sz="2000" dirty="0"/>
              <a:t>HEAD</a:t>
            </a:r>
            <a:r>
              <a:rPr lang="ko-KR" altLang="en-US" sz="2000" dirty="0"/>
              <a:t>에서 </a:t>
            </a:r>
            <a:r>
              <a:rPr lang="ko-KR" altLang="en-US" sz="2000" dirty="0" err="1"/>
              <a:t>브랜치</a:t>
            </a:r>
            <a:r>
              <a:rPr lang="ko-KR" altLang="en-US" sz="2000" dirty="0"/>
              <a:t> 생성</a:t>
            </a:r>
            <a:endParaRPr lang="en-US" altLang="ko-KR" sz="20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 err="1"/>
              <a:t>SourceTree</a:t>
            </a:r>
            <a:r>
              <a:rPr lang="ko-KR" altLang="en-US" sz="1800" dirty="0"/>
              <a:t>에서 방금 만든 분리된 </a:t>
            </a:r>
            <a:r>
              <a:rPr lang="en-US" altLang="ko-KR" sz="1800" dirty="0"/>
              <a:t>HEAD</a:t>
            </a:r>
            <a:r>
              <a:rPr lang="ko-KR" altLang="en-US" sz="1800" dirty="0"/>
              <a:t>를 오른쪽 클릭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 err="1"/>
              <a:t>브랜치</a:t>
            </a:r>
            <a:r>
              <a:rPr lang="en-US" altLang="ko-KR" sz="1800" dirty="0"/>
              <a:t>] </a:t>
            </a:r>
            <a:r>
              <a:rPr lang="ko-KR" altLang="en-US" sz="1800" dirty="0"/>
              <a:t>메뉴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 err="1"/>
              <a:t>브랜치</a:t>
            </a:r>
            <a:r>
              <a:rPr lang="ko-KR" altLang="en-US" sz="1800" dirty="0"/>
              <a:t> 창에서 </a:t>
            </a:r>
            <a:r>
              <a:rPr lang="en-US" altLang="ko-KR" sz="1800" dirty="0"/>
              <a:t>[</a:t>
            </a:r>
            <a:r>
              <a:rPr lang="ko-KR" altLang="en-US" sz="1800" dirty="0"/>
              <a:t>새 </a:t>
            </a:r>
            <a:r>
              <a:rPr lang="ko-KR" altLang="en-US" sz="1800" dirty="0" err="1"/>
              <a:t>브랜치</a:t>
            </a:r>
            <a:r>
              <a:rPr lang="en-US" altLang="ko-KR" sz="1800" dirty="0"/>
              <a:t>] </a:t>
            </a:r>
            <a:r>
              <a:rPr lang="ko-KR" altLang="en-US" sz="1800" dirty="0"/>
              <a:t>탭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/>
              <a:t>새 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이름으로 </a:t>
            </a:r>
            <a:r>
              <a:rPr lang="en-US" altLang="ko-KR" sz="1800" dirty="0"/>
              <a:t>‘retry’ </a:t>
            </a:r>
            <a:r>
              <a:rPr lang="ko-KR" altLang="en-US" sz="1800" dirty="0"/>
              <a:t>입력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 err="1"/>
              <a:t>브랜치생성</a:t>
            </a:r>
            <a:r>
              <a:rPr lang="en-US" altLang="ko-KR" sz="1800" dirty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retry</a:t>
            </a:r>
            <a:r>
              <a:rPr lang="ko-KR" altLang="en-US" sz="1800" dirty="0"/>
              <a:t> </a:t>
            </a:r>
            <a:r>
              <a:rPr lang="ko-KR" altLang="en-US" sz="1800" dirty="0" err="1"/>
              <a:t>브랜치가</a:t>
            </a:r>
            <a:r>
              <a:rPr lang="ko-KR" altLang="en-US" sz="1800" dirty="0"/>
              <a:t> 생성 되었음 확인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1800" dirty="0"/>
          </a:p>
          <a:p>
            <a:r>
              <a:rPr lang="en-US" altLang="ko-KR" sz="2000" dirty="0"/>
              <a:t>retry </a:t>
            </a:r>
            <a:r>
              <a:rPr lang="ko-KR" altLang="en-US" sz="2000" dirty="0" err="1"/>
              <a:t>브랜치</a:t>
            </a:r>
            <a:r>
              <a:rPr lang="ko-KR" altLang="en-US" sz="2000" dirty="0"/>
              <a:t> 삭제</a:t>
            </a:r>
            <a:endParaRPr lang="en-US" altLang="ko-KR" sz="20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retry 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오른쪽 클릭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 err="1"/>
              <a:t>브랜치</a:t>
            </a:r>
            <a:r>
              <a:rPr lang="en-US" altLang="ko-KR" sz="1800" dirty="0"/>
              <a:t>] </a:t>
            </a:r>
            <a:r>
              <a:rPr lang="ko-KR" altLang="en-US" sz="1800" dirty="0"/>
              <a:t>메뉴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 err="1"/>
              <a:t>브랜치</a:t>
            </a:r>
            <a:r>
              <a:rPr lang="ko-KR" altLang="en-US" sz="1800" dirty="0"/>
              <a:t> 창에서 </a:t>
            </a:r>
            <a:r>
              <a:rPr lang="en-US" altLang="ko-KR" sz="1800" dirty="0"/>
              <a:t>[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삭제</a:t>
            </a:r>
            <a:r>
              <a:rPr lang="en-US" altLang="ko-KR" sz="1800" dirty="0"/>
              <a:t>] </a:t>
            </a:r>
            <a:r>
              <a:rPr lang="ko-KR" altLang="en-US" sz="1800" dirty="0"/>
              <a:t>탭 선택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retry 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체크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삭제</a:t>
            </a:r>
            <a:r>
              <a:rPr lang="en-US" altLang="ko-KR" sz="1800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800" dirty="0" smtClean="0"/>
              <a:t>경고 확인하고 </a:t>
            </a:r>
            <a:r>
              <a:rPr lang="en-US" altLang="ko-KR" sz="1800" dirty="0" smtClean="0"/>
              <a:t>[OK]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endParaRPr lang="ko-KR" altLang="en-US" sz="18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dirty="0" smtClean="0"/>
              <a:t>오픈소스 개발을 위한 </a:t>
            </a:r>
            <a:r>
              <a:rPr lang="en-US" altLang="ko-KR" b="1" dirty="0" smtClean="0"/>
              <a:t>GIT </a:t>
            </a:r>
            <a:r>
              <a:rPr lang="ko-KR" altLang="en-US" b="1" dirty="0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rcRect l="17717" t="21694" r="48852" b="36975"/>
          <a:stretch/>
        </p:blipFill>
        <p:spPr>
          <a:xfrm>
            <a:off x="5876899" y="937135"/>
            <a:ext cx="2347999" cy="19881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l="17357" t="23932" r="17574" b="42217"/>
          <a:stretch/>
        </p:blipFill>
        <p:spPr>
          <a:xfrm>
            <a:off x="8009709" y="1071465"/>
            <a:ext cx="3768083" cy="134256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rcRect l="17469" t="21233" r="40299" b="42346"/>
          <a:stretch/>
        </p:blipFill>
        <p:spPr>
          <a:xfrm>
            <a:off x="8723938" y="2396462"/>
            <a:ext cx="2966112" cy="175200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4695" y="4265228"/>
            <a:ext cx="3845346" cy="187140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8" name="타원 17"/>
          <p:cNvSpPr/>
          <p:nvPr/>
        </p:nvSpPr>
        <p:spPr>
          <a:xfrm>
            <a:off x="6257300" y="166330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626852" y="264299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8999357" y="121802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8866665" y="162684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0476854" y="213798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9039260" y="312887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7487291" y="428548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512522" y="507401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370798" y="577954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7228" y="4738293"/>
            <a:ext cx="2699827" cy="975769"/>
          </a:xfrm>
          <a:prstGeom prst="rect">
            <a:avLst/>
          </a:prstGeom>
        </p:spPr>
      </p:pic>
      <p:sp>
        <p:nvSpPr>
          <p:cNvPr id="27" name="타원 26"/>
          <p:cNvSpPr/>
          <p:nvPr/>
        </p:nvSpPr>
        <p:spPr>
          <a:xfrm>
            <a:off x="10880595" y="547622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02617" y="3360672"/>
            <a:ext cx="1903085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branch retry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02617" y="5958879"/>
            <a:ext cx="222528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branch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–d retry</a:t>
            </a:r>
            <a:endParaRPr lang="en-US" altLang="ko-KR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80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History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Working Directory</a:t>
            </a:r>
            <a:r>
              <a:rPr lang="ko-KR" altLang="en-US" dirty="0" smtClean="0"/>
              <a:t>까지 모두 되돌리기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5862963" cy="5262563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특정 </a:t>
            </a:r>
            <a:r>
              <a:rPr lang="en-US" altLang="ko-KR" sz="2400" dirty="0" smtClean="0"/>
              <a:t>commit</a:t>
            </a:r>
            <a:r>
              <a:rPr lang="ko-KR" altLang="en-US" sz="2400" dirty="0" smtClean="0"/>
              <a:t>으로 모두 되돌리기</a:t>
            </a:r>
            <a:endParaRPr lang="en-US" altLang="ko-KR" sz="24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err="1" smtClean="0"/>
              <a:t>SourceTree</a:t>
            </a:r>
            <a:r>
              <a:rPr lang="ko-KR" altLang="en-US" sz="2000" dirty="0" smtClean="0"/>
              <a:t>에서 </a:t>
            </a:r>
            <a:r>
              <a:rPr lang="en-US" altLang="ko-KR" sz="2000" dirty="0" smtClean="0"/>
              <a:t>‘Update morning.md’ </a:t>
            </a:r>
            <a:r>
              <a:rPr lang="ko-KR" altLang="en-US" sz="2000" dirty="0" err="1" smtClean="0"/>
              <a:t>커밋</a:t>
            </a:r>
            <a:r>
              <a:rPr lang="ko-KR" altLang="en-US" sz="2000" dirty="0" smtClean="0"/>
              <a:t> 오른쪽 클릭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[</a:t>
            </a:r>
            <a:r>
              <a:rPr lang="ko-KR" altLang="en-US" sz="2000" dirty="0" smtClean="0"/>
              <a:t>현재 </a:t>
            </a:r>
            <a:r>
              <a:rPr lang="ko-KR" altLang="en-US" sz="2000" dirty="0" err="1" smtClean="0"/>
              <a:t>브랜치를</a:t>
            </a:r>
            <a:r>
              <a:rPr lang="ko-KR" altLang="en-US" sz="2000" dirty="0" smtClean="0"/>
              <a:t> 이 </a:t>
            </a:r>
            <a:r>
              <a:rPr lang="ko-KR" altLang="en-US" sz="2000" dirty="0" err="1" smtClean="0"/>
              <a:t>커밋으로</a:t>
            </a:r>
            <a:r>
              <a:rPr lang="ko-KR" altLang="en-US" sz="2000" dirty="0" smtClean="0"/>
              <a:t> 초기화</a:t>
            </a:r>
            <a:r>
              <a:rPr lang="en-US" altLang="ko-KR" sz="2000" dirty="0" smtClean="0"/>
              <a:t>] </a:t>
            </a:r>
            <a:r>
              <a:rPr lang="ko-KR" altLang="en-US" sz="2000" dirty="0" smtClean="0"/>
              <a:t>메뉴 선택</a:t>
            </a:r>
            <a:endParaRPr lang="en-US" altLang="ko-KR" sz="2000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‘</a:t>
            </a:r>
            <a:r>
              <a:rPr lang="ko-KR" altLang="en-US" sz="2000" dirty="0" err="1" smtClean="0"/>
              <a:t>커밋</a:t>
            </a:r>
            <a:r>
              <a:rPr lang="ko-KR" altLang="en-US" sz="2000" dirty="0" smtClean="0"/>
              <a:t> 초기화</a:t>
            </a:r>
            <a:r>
              <a:rPr lang="en-US" altLang="ko-KR" sz="2000" dirty="0" smtClean="0"/>
              <a:t>’</a:t>
            </a:r>
            <a:r>
              <a:rPr lang="ko-KR" altLang="en-US" sz="2000" dirty="0" smtClean="0"/>
              <a:t> 창에서 </a:t>
            </a:r>
            <a:r>
              <a:rPr lang="en-US" altLang="ko-KR" sz="2000" dirty="0" smtClean="0"/>
              <a:t>Hard </a:t>
            </a:r>
            <a:r>
              <a:rPr lang="ko-KR" altLang="en-US" sz="2000" dirty="0" smtClean="0"/>
              <a:t>모드 선택하고 </a:t>
            </a:r>
            <a:r>
              <a:rPr lang="en-US" altLang="ko-KR" sz="2000" dirty="0" smtClean="0"/>
              <a:t>[</a:t>
            </a:r>
            <a:r>
              <a:rPr lang="ko-KR" altLang="en-US" sz="2000" dirty="0" smtClean="0"/>
              <a:t>확인</a:t>
            </a:r>
            <a:r>
              <a:rPr lang="en-US" altLang="ko-KR" sz="2000" dirty="0" smtClean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master </a:t>
            </a:r>
            <a:r>
              <a:rPr lang="ko-KR" altLang="en-US" sz="2000" dirty="0" err="1" smtClean="0"/>
              <a:t>브랜치가</a:t>
            </a:r>
            <a:r>
              <a:rPr lang="ko-KR" altLang="en-US" sz="2000" dirty="0" smtClean="0"/>
              <a:t> 선택한 </a:t>
            </a:r>
            <a:r>
              <a:rPr lang="ko-KR" altLang="en-US" sz="2000" dirty="0" err="1" smtClean="0"/>
              <a:t>커밋이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현재상태로</a:t>
            </a:r>
            <a:r>
              <a:rPr lang="ko-KR" altLang="en-US" sz="2000" dirty="0" smtClean="0"/>
              <a:t> 변경되었음 확인 </a:t>
            </a:r>
            <a:r>
              <a:rPr lang="en-US" altLang="ko-KR" sz="2000" dirty="0" smtClean="0"/>
              <a:t>(merge </a:t>
            </a:r>
            <a:r>
              <a:rPr lang="ko-KR" altLang="en-US" sz="2000" dirty="0" smtClean="0"/>
              <a:t>되었던 것도 사라짐</a:t>
            </a:r>
            <a:r>
              <a:rPr lang="en-US" altLang="ko-KR" sz="2000" dirty="0" smtClean="0"/>
              <a:t>)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dirty="0" smtClean="0"/>
              <a:t>Notepad++</a:t>
            </a:r>
            <a:r>
              <a:rPr lang="ko-KR" altLang="en-US" sz="2000" dirty="0" smtClean="0"/>
              <a:t>에서 이전 상태로 파일이 돌아가 있음을 확인</a:t>
            </a:r>
            <a:endParaRPr lang="ko-KR" altLang="en-US" sz="20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b="1" dirty="0" smtClean="0"/>
              <a:t>오픈소스 개발을 위한 </a:t>
            </a:r>
            <a:r>
              <a:rPr lang="en-US" altLang="ko-KR" b="1" dirty="0" smtClean="0"/>
              <a:t>GIT </a:t>
            </a:r>
            <a:r>
              <a:rPr lang="ko-KR" altLang="en-US" b="1" dirty="0" smtClean="0"/>
              <a:t>사용법 실습</a:t>
            </a:r>
            <a:endParaRPr lang="ko-KR" altLang="en-US" b="1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5737" t="27363" r="40954" b="28932"/>
          <a:stretch/>
        </p:blipFill>
        <p:spPr>
          <a:xfrm>
            <a:off x="6284468" y="839272"/>
            <a:ext cx="3941382" cy="23289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124" y="3134732"/>
            <a:ext cx="3627642" cy="157527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15881" t="27033" r="51464" b="42710"/>
          <a:stretch/>
        </p:blipFill>
        <p:spPr>
          <a:xfrm>
            <a:off x="6284468" y="4650213"/>
            <a:ext cx="2971844" cy="16123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6542" t="31747" r="32413" b="27258"/>
          <a:stretch/>
        </p:blipFill>
        <p:spPr>
          <a:xfrm>
            <a:off x="9256312" y="4804987"/>
            <a:ext cx="2769454" cy="145760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0" name="타원 9"/>
          <p:cNvSpPr/>
          <p:nvPr/>
        </p:nvSpPr>
        <p:spPr>
          <a:xfrm>
            <a:off x="6722691" y="132357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8069705" y="290293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017826" y="4255031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6603448" y="545308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1000908" y="522129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45895" y="4710011"/>
            <a:ext cx="2762295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reset </a:t>
            </a:r>
            <a:r>
              <a:rPr lang="en-US" altLang="ko-KR" sz="1400" i="1" dirty="0">
                <a:latin typeface="Courier New" panose="02070309020205020404" pitchFamily="49" charset="0"/>
                <a:cs typeface="Courier New" panose="02070309020205020404" pitchFamily="49" charset="0"/>
              </a:rPr>
              <a:t>51aaecf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--hard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46805" y="5209074"/>
            <a:ext cx="5378173" cy="646331"/>
          </a:xfrm>
          <a:prstGeom prst="rect">
            <a:avLst/>
          </a:prstGeom>
          <a:solidFill>
            <a:schemeClr val="accent4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과거의 상황을 확인해보려면 체크아웃</a:t>
            </a:r>
            <a:r>
              <a:rPr lang="en-US" altLang="ko-KR" dirty="0" smtClean="0"/>
              <a:t>(checkout)</a:t>
            </a:r>
            <a:r>
              <a:rPr lang="ko-KR" altLang="en-US" dirty="0" smtClean="0"/>
              <a:t>이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완전히 버리고 되돌리려면 초기화</a:t>
            </a:r>
            <a:r>
              <a:rPr lang="en-US" altLang="ko-KR" dirty="0" smtClean="0"/>
              <a:t>(reset)</a:t>
            </a:r>
            <a:r>
              <a:rPr lang="ko-KR" altLang="en-US" dirty="0"/>
              <a:t>가</a:t>
            </a:r>
            <a:r>
              <a:rPr lang="ko-KR" altLang="en-US" dirty="0" smtClean="0"/>
              <a:t> 적합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596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오픈소스 참여 위한 저장소 구성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0553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호 5"/>
          <p:cNvSpPr/>
          <p:nvPr/>
        </p:nvSpPr>
        <p:spPr>
          <a:xfrm>
            <a:off x="6550286" y="4052500"/>
            <a:ext cx="767993" cy="767993"/>
          </a:xfrm>
          <a:prstGeom prst="arc">
            <a:avLst>
              <a:gd name="adj1" fmla="val 5962521"/>
              <a:gd name="adj2" fmla="val 850447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권장 </a:t>
            </a:r>
            <a:r>
              <a:rPr lang="ko-KR" altLang="en-US" dirty="0" err="1" smtClean="0"/>
              <a:t>원격저장소</a:t>
            </a:r>
            <a:r>
              <a:rPr lang="ko-KR" altLang="en-US" dirty="0" smtClean="0"/>
              <a:t> 구성 및 저장소 간 동작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6188451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altLang="ko-KR" sz="2000" dirty="0"/>
              <a:t>3</a:t>
            </a:r>
            <a:r>
              <a:rPr lang="ko-KR" altLang="en-US" sz="2000" dirty="0"/>
              <a:t>가지 저장소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b="1" dirty="0"/>
              <a:t>Upstream</a:t>
            </a:r>
            <a:r>
              <a:rPr lang="en-US" altLang="ko-KR" sz="1800" dirty="0"/>
              <a:t>: </a:t>
            </a:r>
            <a:r>
              <a:rPr lang="ko-KR" altLang="en-US" sz="1800" dirty="0"/>
              <a:t>각 오픈소스의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‘</a:t>
            </a:r>
            <a:r>
              <a:rPr lang="ko-KR" altLang="en-US" sz="1800" b="1" dirty="0"/>
              <a:t>공식 </a:t>
            </a:r>
            <a:r>
              <a:rPr lang="ko-KR" altLang="en-US" sz="1800" b="1" dirty="0" err="1" smtClean="0"/>
              <a:t>원격저장소</a:t>
            </a:r>
            <a:r>
              <a:rPr lang="en-US" altLang="ko-KR" sz="1800" b="1" dirty="0"/>
              <a:t>’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b="1" dirty="0"/>
              <a:t>Origin</a:t>
            </a:r>
            <a:r>
              <a:rPr lang="en-US" altLang="ko-KR" sz="1800" dirty="0"/>
              <a:t>: </a:t>
            </a:r>
            <a:r>
              <a:rPr lang="ko-KR" altLang="en-US" sz="1800" dirty="0"/>
              <a:t>공식 저장소를 </a:t>
            </a:r>
            <a:r>
              <a:rPr lang="en-US" altLang="ko-KR" sz="1800" b="1" dirty="0"/>
              <a:t>‘</a:t>
            </a:r>
            <a:r>
              <a:rPr lang="ko-KR" altLang="en-US" sz="1800" b="1" dirty="0"/>
              <a:t>사용자 </a:t>
            </a:r>
            <a:r>
              <a:rPr lang="ko-KR" altLang="en-US" sz="1800" b="1" dirty="0" err="1" smtClean="0"/>
              <a:t>원격저장소</a:t>
            </a:r>
            <a:r>
              <a:rPr lang="en-US" altLang="ko-KR" sz="1800" b="1" dirty="0"/>
              <a:t>’</a:t>
            </a:r>
            <a:r>
              <a:rPr lang="ko-KR" altLang="en-US" sz="1800" dirty="0"/>
              <a:t>에 </a:t>
            </a:r>
            <a:r>
              <a:rPr lang="ko-KR" altLang="en-US" sz="1800" dirty="0" smtClean="0"/>
              <a:t>복사해 지속적으로 내 변경을 올리는 곳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b="1" dirty="0"/>
              <a:t>Local</a:t>
            </a:r>
            <a:r>
              <a:rPr lang="en-US" altLang="ko-KR" sz="1800" dirty="0"/>
              <a:t>: </a:t>
            </a:r>
            <a:r>
              <a:rPr lang="ko-KR" altLang="en-US" sz="1800" dirty="0"/>
              <a:t>내 컴퓨터에 있는 </a:t>
            </a:r>
            <a:r>
              <a:rPr lang="en-US" altLang="ko-KR" sz="1800" b="1" dirty="0" smtClean="0"/>
              <a:t>‘</a:t>
            </a:r>
            <a:r>
              <a:rPr lang="ko-KR" altLang="en-US" sz="1800" b="1" dirty="0" smtClean="0"/>
              <a:t>로컬 </a:t>
            </a:r>
            <a:r>
              <a:rPr lang="ko-KR" altLang="en-US" sz="1800" b="1" dirty="0"/>
              <a:t>저장소</a:t>
            </a:r>
            <a:r>
              <a:rPr lang="en-US" altLang="ko-KR" sz="1800" b="1" dirty="0" smtClean="0"/>
              <a:t>’</a:t>
            </a:r>
            <a:endParaRPr lang="en-US" altLang="ko-KR" sz="1800" dirty="0"/>
          </a:p>
          <a:p>
            <a:r>
              <a:rPr lang="ko-KR" altLang="en-US" sz="2000" dirty="0"/>
              <a:t>저장소 간 동작</a:t>
            </a:r>
            <a:endParaRPr lang="en-US" altLang="ko-KR" sz="20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Fork</a:t>
            </a:r>
            <a:r>
              <a:rPr lang="en-US" altLang="ko-KR" sz="1800" dirty="0"/>
              <a:t>: </a:t>
            </a:r>
            <a:r>
              <a:rPr lang="ko-KR" altLang="en-US" sz="1800" dirty="0"/>
              <a:t>공식 </a:t>
            </a:r>
            <a:r>
              <a:rPr lang="ko-KR" altLang="en-US" sz="1800" dirty="0" smtClean="0"/>
              <a:t>원격저장소를 </a:t>
            </a:r>
            <a:r>
              <a:rPr lang="ko-KR" altLang="en-US" sz="1800" dirty="0"/>
              <a:t>사용자 계정에 복사</a:t>
            </a:r>
            <a:endParaRPr lang="en-US" altLang="ko-KR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Clone</a:t>
            </a:r>
            <a:r>
              <a:rPr lang="en-US" altLang="ko-KR" sz="1800" dirty="0"/>
              <a:t>: </a:t>
            </a:r>
            <a:r>
              <a:rPr lang="ko-KR" altLang="en-US" sz="1800" dirty="0"/>
              <a:t>사용자 </a:t>
            </a:r>
            <a:r>
              <a:rPr lang="ko-KR" altLang="en-US" sz="1800" dirty="0" smtClean="0"/>
              <a:t>원격저장소를 </a:t>
            </a:r>
            <a:r>
              <a:rPr lang="ko-KR" altLang="en-US" sz="1800" dirty="0"/>
              <a:t>내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컴퓨터에 복사</a:t>
            </a:r>
            <a:endParaRPr lang="en-US" altLang="ko-KR" sz="18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 smtClean="0"/>
              <a:t>Commit: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사용자가 개발한 내용을 로컬 저장소에</a:t>
            </a:r>
            <a:endParaRPr lang="en-US" altLang="ko-KR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Fetch</a:t>
            </a:r>
            <a:r>
              <a:rPr lang="en-US" altLang="ko-KR" sz="1800" dirty="0"/>
              <a:t>: </a:t>
            </a:r>
            <a:r>
              <a:rPr lang="ko-KR" altLang="en-US" sz="1800" dirty="0"/>
              <a:t>공식 </a:t>
            </a:r>
            <a:r>
              <a:rPr lang="ko-KR" altLang="en-US" sz="1800" dirty="0" smtClean="0"/>
              <a:t>원격저장소의 </a:t>
            </a:r>
            <a:r>
              <a:rPr lang="ko-KR" altLang="en-US" sz="1800" dirty="0" err="1"/>
              <a:t>변경이력을</a:t>
            </a:r>
            <a:r>
              <a:rPr lang="ko-KR" altLang="en-US" sz="1800" dirty="0"/>
              <a:t> </a:t>
            </a:r>
            <a:r>
              <a:rPr lang="ko-KR" altLang="en-US" sz="1800" dirty="0" err="1"/>
              <a:t>받아옴</a:t>
            </a:r>
            <a:endParaRPr lang="en-US" altLang="ko-KR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Pull</a:t>
            </a:r>
            <a:r>
              <a:rPr lang="en-US" altLang="ko-KR" sz="1800" dirty="0"/>
              <a:t>: </a:t>
            </a:r>
            <a:r>
              <a:rPr lang="ko-KR" altLang="en-US" sz="1800" dirty="0"/>
              <a:t>공식 </a:t>
            </a:r>
            <a:r>
              <a:rPr lang="ko-KR" altLang="en-US" sz="1800" dirty="0" smtClean="0"/>
              <a:t>원격저장소의 </a:t>
            </a:r>
            <a:r>
              <a:rPr lang="ko-KR" altLang="en-US" sz="1800" dirty="0"/>
              <a:t>변경을 </a:t>
            </a:r>
            <a:r>
              <a:rPr lang="ko-KR" altLang="en-US" sz="1800" dirty="0" smtClean="0"/>
              <a:t>로컬 저장소의 </a:t>
            </a:r>
            <a:r>
              <a:rPr lang="ko-KR" altLang="en-US" sz="1800" dirty="0" err="1"/>
              <a:t>브랜치에</a:t>
            </a:r>
            <a:r>
              <a:rPr lang="ko-KR" altLang="en-US" sz="1800" dirty="0"/>
              <a:t> 반영</a:t>
            </a:r>
            <a:endParaRPr lang="en-US" altLang="ko-KR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Push</a:t>
            </a:r>
            <a:r>
              <a:rPr lang="en-US" altLang="ko-KR" sz="1800" dirty="0"/>
              <a:t>: </a:t>
            </a:r>
            <a:r>
              <a:rPr lang="ko-KR" altLang="en-US" sz="1800" dirty="0" smtClean="0"/>
              <a:t>로컬 저장소의 </a:t>
            </a:r>
            <a:r>
              <a:rPr lang="ko-KR" altLang="en-US" sz="1800" dirty="0"/>
              <a:t>변경이나 공식 </a:t>
            </a:r>
            <a:r>
              <a:rPr lang="ko-KR" altLang="en-US" sz="1800" dirty="0" smtClean="0"/>
              <a:t>원격저장소에서 </a:t>
            </a:r>
            <a:r>
              <a:rPr lang="ko-KR" altLang="en-US" sz="1800" dirty="0"/>
              <a:t>받아온 변경을 사용자 </a:t>
            </a:r>
            <a:r>
              <a:rPr lang="ko-KR" altLang="en-US" sz="1800" dirty="0" smtClean="0"/>
              <a:t>원격저장소에 </a:t>
            </a:r>
            <a:r>
              <a:rPr lang="ko-KR" altLang="en-US" sz="1800" dirty="0"/>
              <a:t>반영</a:t>
            </a:r>
            <a:endParaRPr lang="en-US" altLang="ko-KR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sz="1800" b="1" dirty="0"/>
              <a:t>Pull</a:t>
            </a:r>
            <a:r>
              <a:rPr lang="en-US" altLang="ko-KR" sz="1800" dirty="0"/>
              <a:t> </a:t>
            </a:r>
            <a:r>
              <a:rPr lang="en-US" altLang="ko-KR" sz="1800" b="1" dirty="0"/>
              <a:t>Request</a:t>
            </a:r>
            <a:r>
              <a:rPr lang="en-US" altLang="ko-KR" sz="1800" dirty="0"/>
              <a:t>: </a:t>
            </a:r>
            <a:r>
              <a:rPr lang="ko-KR" altLang="en-US" sz="1800" dirty="0" smtClean="0"/>
              <a:t>사용자 원격저장소에 올린 </a:t>
            </a:r>
            <a:r>
              <a:rPr lang="ko-KR" altLang="en-US" sz="1800" dirty="0"/>
              <a:t>내용을 공식 </a:t>
            </a:r>
            <a:r>
              <a:rPr lang="ko-KR" altLang="en-US" sz="1800" dirty="0" smtClean="0"/>
              <a:t>원격저장소에 </a:t>
            </a:r>
            <a:r>
              <a:rPr lang="ko-KR" altLang="en-US" sz="1800" dirty="0"/>
              <a:t>반영해줄 것을 요청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7" name="원통 6"/>
          <p:cNvSpPr/>
          <p:nvPr/>
        </p:nvSpPr>
        <p:spPr>
          <a:xfrm>
            <a:off x="8798137" y="1746755"/>
            <a:ext cx="1026711" cy="947451"/>
          </a:xfrm>
          <a:prstGeom prst="can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Up-stream</a:t>
            </a:r>
            <a:endParaRPr lang="ko-KR" altLang="en-US" dirty="0"/>
          </a:p>
        </p:txBody>
      </p:sp>
      <p:sp>
        <p:nvSpPr>
          <p:cNvPr id="8" name="원통 7"/>
          <p:cNvSpPr/>
          <p:nvPr/>
        </p:nvSpPr>
        <p:spPr>
          <a:xfrm>
            <a:off x="10337612" y="4525526"/>
            <a:ext cx="1259289" cy="1139167"/>
          </a:xfrm>
          <a:prstGeom prst="can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/>
              <a:t>Origin</a:t>
            </a:r>
            <a:endParaRPr lang="ko-KR" altLang="en-US" sz="2400" dirty="0"/>
          </a:p>
        </p:txBody>
      </p:sp>
      <p:sp>
        <p:nvSpPr>
          <p:cNvPr id="9" name="원통 8"/>
          <p:cNvSpPr/>
          <p:nvPr/>
        </p:nvSpPr>
        <p:spPr>
          <a:xfrm>
            <a:off x="6856928" y="4526190"/>
            <a:ext cx="1563172" cy="1380024"/>
          </a:xfrm>
          <a:prstGeom prst="can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/>
              <a:t>Local</a:t>
            </a:r>
            <a:endParaRPr lang="ko-KR" altLang="en-US" sz="2800" dirty="0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9642830" y="2715497"/>
            <a:ext cx="1082967" cy="1688424"/>
          </a:xfrm>
          <a:prstGeom prst="straightConnector1">
            <a:avLst/>
          </a:prstGeom>
          <a:ln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6652" y="293404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Fork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407842" y="3751752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7. Pull</a:t>
            </a:r>
            <a:br>
              <a:rPr lang="en-US" altLang="ko-KR" dirty="0" smtClean="0"/>
            </a:br>
            <a:r>
              <a:rPr lang="en-US" altLang="ko-KR" dirty="0" smtClean="0"/>
              <a:t>   Request</a:t>
            </a:r>
            <a:endParaRPr lang="ko-KR" altLang="en-US" dirty="0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9845037" y="2724532"/>
            <a:ext cx="1122219" cy="167938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 flipV="1">
            <a:off x="8554201" y="5350087"/>
            <a:ext cx="1628890" cy="86387"/>
          </a:xfrm>
          <a:prstGeom prst="straightConnector1">
            <a:avLst/>
          </a:prstGeom>
          <a:ln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927450" y="4726857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6. Push</a:t>
            </a:r>
            <a:endParaRPr lang="ko-KR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961286" y="5410105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2. Clone</a:t>
            </a:r>
            <a:endParaRPr lang="ko-KR" altLang="en-US" dirty="0"/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8600641" y="5067521"/>
            <a:ext cx="1582450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flipV="1">
            <a:off x="7505086" y="2763910"/>
            <a:ext cx="1293051" cy="1611954"/>
          </a:xfrm>
          <a:prstGeom prst="straightConnector1">
            <a:avLst/>
          </a:prstGeom>
          <a:ln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350026" y="314474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4. Fetch</a:t>
            </a:r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029408" y="389708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5. Pull</a:t>
            </a:r>
            <a:endParaRPr lang="ko-KR" altLang="en-US" dirty="0"/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785637" y="2763910"/>
            <a:ext cx="1223769" cy="161552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081113" y="5914741"/>
            <a:ext cx="11512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/>
              <a:t>로컬 저장소</a:t>
            </a:r>
            <a:endParaRPr lang="en-US" altLang="ko-KR" sz="1400" b="1" dirty="0" smtClean="0"/>
          </a:p>
          <a:p>
            <a:pPr algn="ctr"/>
            <a:r>
              <a:rPr lang="ko-KR" altLang="en-US" sz="1200" i="1" dirty="0" smtClean="0"/>
              <a:t>사용자 컴퓨터</a:t>
            </a:r>
            <a:endParaRPr lang="ko-KR" altLang="en-US" sz="1200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7725407" y="1202580"/>
            <a:ext cx="3286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/>
              <a:t>공식 </a:t>
            </a:r>
            <a:r>
              <a:rPr lang="ko-KR" altLang="en-US" sz="1400" b="1" dirty="0" err="1" smtClean="0"/>
              <a:t>원격저장소</a:t>
            </a:r>
            <a:endParaRPr lang="en-US" altLang="ko-KR" sz="1400" b="1" dirty="0"/>
          </a:p>
          <a:p>
            <a:pPr algn="ctr"/>
            <a:r>
              <a:rPr lang="en-US" altLang="ko-KR" sz="1400" dirty="0" smtClean="0"/>
              <a:t>https://github.com/geoserver/geoserver</a:t>
            </a:r>
            <a:endParaRPr lang="ko-KR" altLang="en-US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10111997" y="5702744"/>
            <a:ext cx="1720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/>
              <a:t>사용자 </a:t>
            </a:r>
            <a:r>
              <a:rPr lang="ko-KR" altLang="en-US" sz="1400" b="1" dirty="0" err="1" smtClean="0"/>
              <a:t>원격저장소</a:t>
            </a:r>
            <a:endParaRPr lang="en-US" altLang="ko-KR" sz="1400" b="1" dirty="0" smtClean="0"/>
          </a:p>
        </p:txBody>
      </p:sp>
      <p:sp>
        <p:nvSpPr>
          <p:cNvPr id="58" name="TextBox 57"/>
          <p:cNvSpPr txBox="1"/>
          <p:nvPr/>
        </p:nvSpPr>
        <p:spPr>
          <a:xfrm>
            <a:off x="8896840" y="5924192"/>
            <a:ext cx="3286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/>
              <a:t>https://github.com/</a:t>
            </a:r>
            <a:r>
              <a:rPr lang="en-US" altLang="ko-KR" sz="1400" i="1" dirty="0" smtClean="0"/>
              <a:t>username</a:t>
            </a:r>
            <a:r>
              <a:rPr lang="en-US" altLang="ko-KR" sz="1400" dirty="0" smtClean="0"/>
              <a:t>/geoserver</a:t>
            </a:r>
            <a:endParaRPr lang="ko-KR" altLang="en-US" sz="1400" dirty="0"/>
          </a:p>
        </p:txBody>
      </p:sp>
      <p:sp>
        <p:nvSpPr>
          <p:cNvPr id="59" name="TextBox 58"/>
          <p:cNvSpPr txBox="1"/>
          <p:nvPr/>
        </p:nvSpPr>
        <p:spPr>
          <a:xfrm>
            <a:off x="1043019" y="5845623"/>
            <a:ext cx="4874105" cy="830997"/>
          </a:xfrm>
          <a:prstGeom prst="rect">
            <a:avLst/>
          </a:prstGeom>
          <a:solidFill>
            <a:schemeClr val="accent4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일반적으로 각 프로젝트의 </a:t>
            </a:r>
            <a:r>
              <a:rPr lang="en-US" altLang="ko-KR" sz="1600" dirty="0" smtClean="0"/>
              <a:t>Committer</a:t>
            </a:r>
            <a:r>
              <a:rPr lang="ko-KR" altLang="en-US" sz="1600" dirty="0" smtClean="0"/>
              <a:t>가 아닌 경우 변경사항을 공식 원격저장소에 직접 반영할 권한이 없어 </a:t>
            </a:r>
            <a:r>
              <a:rPr lang="en-US" altLang="ko-KR" sz="1600" dirty="0" smtClean="0"/>
              <a:t>Pull Request</a:t>
            </a:r>
            <a:r>
              <a:rPr lang="ko-KR" altLang="en-US" sz="1600" dirty="0" smtClean="0"/>
              <a:t>를 이용해야만 함 </a:t>
            </a:r>
            <a:endParaRPr lang="ko-KR" altLang="en-US" sz="1600" dirty="0"/>
          </a:p>
        </p:txBody>
      </p:sp>
      <p:sp>
        <p:nvSpPr>
          <p:cNvPr id="26" name="직사각형 2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5"/>
                </a:solidFill>
              </a:rPr>
              <a:t>View</a:t>
            </a:r>
            <a:endParaRPr lang="ko-KR" altLang="en-US" sz="2800" dirty="0">
              <a:solidFill>
                <a:schemeClr val="accent5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448298" y="3722547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3. Commit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033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364" y="1293968"/>
            <a:ext cx="5755960" cy="228885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공식 </a:t>
            </a:r>
            <a:r>
              <a:rPr lang="ko-KR" altLang="en-US" dirty="0" err="1" smtClean="0"/>
              <a:t>원격저장소</a:t>
            </a:r>
            <a:r>
              <a:rPr lang="ko-KR" altLang="en-US" dirty="0" smtClean="0"/>
              <a:t> </a:t>
            </a:r>
            <a:r>
              <a:rPr lang="en-US" altLang="ko-KR" dirty="0" smtClean="0"/>
              <a:t>Fork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6124864" cy="5262563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Fork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err="1" smtClean="0"/>
              <a:t>Github</a:t>
            </a:r>
            <a:r>
              <a:rPr lang="ko-KR" altLang="en-US" dirty="0" smtClean="0"/>
              <a:t>에서 제공하는 기능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공식 원격저장소를 내 계정에 복사해 오는 기능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사용자 원격저장소는 임의로 수정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원 소스 수정 혹은 </a:t>
            </a:r>
            <a:r>
              <a:rPr lang="ko-KR" altLang="en-US" dirty="0" err="1" smtClean="0"/>
              <a:t>확장개발시</a:t>
            </a:r>
            <a:r>
              <a:rPr lang="ko-KR" altLang="en-US" dirty="0" smtClean="0"/>
              <a:t> 필요</a:t>
            </a:r>
            <a:endParaRPr lang="en-US" altLang="ko-KR" dirty="0" smtClean="0"/>
          </a:p>
          <a:p>
            <a:r>
              <a:rPr lang="en-US" altLang="ko-KR" dirty="0" smtClean="0"/>
              <a:t>Fork </a:t>
            </a:r>
            <a:r>
              <a:rPr lang="ko-KR" altLang="en-US" dirty="0" smtClean="0"/>
              <a:t>과정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웹브라우저에서 </a:t>
            </a:r>
            <a:r>
              <a:rPr lang="en-US" altLang="ko-KR" dirty="0" err="1" smtClean="0"/>
              <a:t>github</a:t>
            </a:r>
            <a:r>
              <a:rPr lang="ko-KR" altLang="en-US" dirty="0" smtClean="0"/>
              <a:t>의 각 프로젝트공식 저장소로 이동 </a:t>
            </a:r>
            <a:r>
              <a:rPr lang="en-US" altLang="ko-KR" dirty="0" smtClean="0"/>
              <a:t>(</a:t>
            </a:r>
            <a:r>
              <a:rPr lang="en-US" altLang="ko-KR" dirty="0" smtClean="0">
                <a:hlinkClick r:id="rId3"/>
              </a:rPr>
              <a:t>https://github.com/geoserver/geoserver</a:t>
            </a:r>
            <a:r>
              <a:rPr lang="en-US" altLang="ko-KR" dirty="0" smtClean="0"/>
              <a:t>)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[Fork] </a:t>
            </a:r>
            <a:r>
              <a:rPr lang="ko-KR" altLang="en-US" dirty="0" smtClean="0"/>
              <a:t>버튼 클릭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사용자가 속해있는 그룹이 있다면 </a:t>
            </a:r>
            <a:r>
              <a:rPr lang="ko-KR" altLang="en-US" dirty="0" err="1" smtClean="0"/>
              <a:t>개인개정과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그룹개정</a:t>
            </a:r>
            <a:r>
              <a:rPr lang="ko-KR" altLang="en-US" dirty="0" smtClean="0"/>
              <a:t> 중 선택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Fork</a:t>
            </a:r>
            <a:r>
              <a:rPr lang="ko-KR" altLang="en-US" dirty="0" smtClean="0"/>
              <a:t>가 완료되면 사용자 계정의 저장소페이지로 이동됨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37</a:t>
            </a:fld>
            <a:endParaRPr lang="ko-KR" altLang="en-US"/>
          </a:p>
        </p:txBody>
      </p:sp>
      <p:pic>
        <p:nvPicPr>
          <p:cNvPr id="1026" name="Picture 2" descr="https://lh4.googleusercontent.com/yLY48bE7DwLFHswYbKzH1FxoCevyuwgmpdRuhlK6pBSmK1XLAk8y0DnJ9Bvx77dSrh4p8cSh8K4J5y1fxB3CxIdDJTgoQnstIPej6pDiWSxVmnowrcM-znoLu5e2ZUTiLIF5Jhj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2365" y="1805688"/>
            <a:ext cx="2152650" cy="100012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EDDfGf2kxfytD4PPRj7vjweIXKI91V2H0tZgeaiX_iesq26dEnBm4GvVg3JDEFX8_uF_uW3zvJSSbWonFO3Bb71lCoYt_0DLQsD5SYaH9ZHhKyiPY8giFV9C8KZZa4dHhQXp2V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163" y="3726595"/>
            <a:ext cx="2986637" cy="253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/>
          <p:cNvSpPr/>
          <p:nvPr/>
        </p:nvSpPr>
        <p:spPr>
          <a:xfrm>
            <a:off x="10899447" y="220659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9769589" y="515145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731859" y="157389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64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632" y="914399"/>
            <a:ext cx="6641167" cy="296238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</a:t>
            </a:r>
            <a:r>
              <a:rPr lang="ko-KR" altLang="en-US" dirty="0" smtClean="0"/>
              <a:t>원격저장소에서 </a:t>
            </a:r>
            <a:r>
              <a:rPr lang="en-US" altLang="ko-KR" dirty="0"/>
              <a:t>clone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4794827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ko-KR" altLang="en-US" sz="1800" dirty="0"/>
              <a:t>사용자 원격저장소를 사용하는 이유</a:t>
            </a:r>
            <a:endParaRPr lang="en-US" altLang="ko-KR" sz="1800" dirty="0"/>
          </a:p>
          <a:p>
            <a:pPr lvl="1"/>
            <a:r>
              <a:rPr lang="ko-KR" altLang="en-US" sz="1600" dirty="0"/>
              <a:t>공식 </a:t>
            </a:r>
            <a:r>
              <a:rPr lang="ko-KR" altLang="en-US" sz="1600" dirty="0" smtClean="0"/>
              <a:t>원격저장소에서 </a:t>
            </a:r>
            <a:r>
              <a:rPr lang="ko-KR" altLang="en-US" sz="1600" dirty="0"/>
              <a:t>바로 </a:t>
            </a:r>
            <a:r>
              <a:rPr lang="en-US" altLang="ko-KR" sz="1600" dirty="0"/>
              <a:t>Clone </a:t>
            </a:r>
            <a:r>
              <a:rPr lang="ko-KR" altLang="en-US" sz="1600" dirty="0"/>
              <a:t>하면 권한이 없어 내가 변경한 내용을 올릴 수 없다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사용자 원격저장소는 </a:t>
            </a:r>
            <a:r>
              <a:rPr lang="ko-KR" altLang="en-US" sz="1600" dirty="0" err="1" smtClean="0"/>
              <a:t>브랜치처럼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활용 가능</a:t>
            </a:r>
            <a:endParaRPr lang="en-US" altLang="ko-KR" sz="1600" dirty="0"/>
          </a:p>
          <a:p>
            <a:r>
              <a:rPr lang="ko-KR" altLang="en-US" sz="1800" dirty="0"/>
              <a:t>사용자 </a:t>
            </a:r>
            <a:r>
              <a:rPr lang="ko-KR" altLang="en-US" sz="1800" dirty="0" err="1"/>
              <a:t>원격저장소</a:t>
            </a:r>
            <a:r>
              <a:rPr lang="ko-KR" altLang="en-US" sz="1800" dirty="0"/>
              <a:t> </a:t>
            </a:r>
            <a:r>
              <a:rPr lang="en-US" altLang="ko-KR" sz="1800" dirty="0"/>
              <a:t>Clone </a:t>
            </a:r>
            <a:r>
              <a:rPr lang="ko-KR" altLang="en-US" sz="1800" dirty="0"/>
              <a:t>과정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웹브라우저에서 사용자 </a:t>
            </a:r>
            <a:r>
              <a:rPr lang="ko-KR" altLang="en-US" sz="1600" dirty="0" err="1"/>
              <a:t>원격저장소</a:t>
            </a:r>
            <a:r>
              <a:rPr lang="ko-KR" altLang="en-US" sz="1600" dirty="0"/>
              <a:t> </a:t>
            </a:r>
            <a:r>
              <a:rPr lang="en-US" altLang="ko-KR" sz="1600" dirty="0"/>
              <a:t>URL</a:t>
            </a:r>
            <a:r>
              <a:rPr lang="ko-KR" altLang="en-US" sz="1600" dirty="0"/>
              <a:t>로 이동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600" dirty="0"/>
              <a:t>[Clone or Download] </a:t>
            </a:r>
            <a:r>
              <a:rPr lang="ko-KR" altLang="en-US" sz="1600" dirty="0"/>
              <a:t>버튼 누르고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저장소 접근 </a:t>
            </a:r>
            <a:r>
              <a:rPr lang="en-US" altLang="ko-KR" sz="1600" dirty="0"/>
              <a:t>URL</a:t>
            </a:r>
            <a:r>
              <a:rPr lang="ko-KR" altLang="en-US" sz="1600" dirty="0"/>
              <a:t>을 </a:t>
            </a:r>
            <a:r>
              <a:rPr lang="en-US" altLang="ko-KR" sz="1600" dirty="0"/>
              <a:t>[Copy to clipboard] </a:t>
            </a:r>
            <a:r>
              <a:rPr lang="ko-KR" altLang="en-US" sz="1600" dirty="0"/>
              <a:t>눌러 복사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600" dirty="0" err="1"/>
              <a:t>SourceTree</a:t>
            </a:r>
            <a:r>
              <a:rPr lang="ko-KR" altLang="en-US" sz="1600" dirty="0"/>
              <a:t>에서 </a:t>
            </a:r>
            <a:r>
              <a:rPr lang="en-US" altLang="ko-KR" sz="1600" dirty="0"/>
              <a:t>[</a:t>
            </a:r>
            <a:r>
              <a:rPr lang="ko-KR" altLang="en-US" sz="1600" dirty="0"/>
              <a:t>복제</a:t>
            </a:r>
            <a:r>
              <a:rPr lang="en-US" altLang="ko-KR" sz="1600" dirty="0"/>
              <a:t>/</a:t>
            </a:r>
            <a:r>
              <a:rPr lang="ko-KR" altLang="en-US" sz="1600" dirty="0"/>
              <a:t>생성</a:t>
            </a:r>
            <a:r>
              <a:rPr lang="en-US" altLang="ko-KR" sz="1600" dirty="0"/>
              <a:t>] </a:t>
            </a:r>
            <a:r>
              <a:rPr lang="ko-KR" altLang="en-US" sz="1600" dirty="0"/>
              <a:t>버튼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600" dirty="0"/>
              <a:t>‘</a:t>
            </a:r>
            <a:r>
              <a:rPr lang="ko-KR" altLang="en-US" sz="1600" dirty="0"/>
              <a:t>저장소 복제</a:t>
            </a:r>
            <a:r>
              <a:rPr lang="en-US" altLang="ko-KR" sz="1600" dirty="0"/>
              <a:t>’ </a:t>
            </a:r>
            <a:r>
              <a:rPr lang="ko-KR" altLang="en-US" sz="1600" dirty="0"/>
              <a:t>탭 선택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 err="1"/>
              <a:t>소스경로에</a:t>
            </a:r>
            <a:r>
              <a:rPr lang="ko-KR" altLang="en-US" sz="1600" dirty="0"/>
              <a:t> 복사해둔 </a:t>
            </a:r>
            <a:r>
              <a:rPr lang="en-US" altLang="ko-KR" sz="1600" dirty="0"/>
              <a:t>URL </a:t>
            </a:r>
            <a:r>
              <a:rPr lang="ko-KR" altLang="en-US" sz="1600" dirty="0" err="1"/>
              <a:t>붙여넣기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600" dirty="0"/>
              <a:t>[</a:t>
            </a:r>
            <a:r>
              <a:rPr lang="ko-KR" altLang="en-US" sz="1600" dirty="0"/>
              <a:t>클론</a:t>
            </a:r>
            <a:r>
              <a:rPr lang="en-US" altLang="ko-KR" sz="1600" dirty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1600" dirty="0"/>
              <a:t>(</a:t>
            </a:r>
            <a:r>
              <a:rPr lang="ko-KR" altLang="en-US" sz="1600" dirty="0"/>
              <a:t>필요시</a:t>
            </a:r>
            <a:r>
              <a:rPr lang="en-US" altLang="ko-KR" sz="1600" dirty="0"/>
              <a:t>) </a:t>
            </a:r>
            <a:r>
              <a:rPr lang="ko-KR" altLang="en-US" sz="1600" dirty="0" err="1"/>
              <a:t>사용자정보</a:t>
            </a:r>
            <a:r>
              <a:rPr lang="ko-KR" altLang="en-US" sz="1600" dirty="0"/>
              <a:t> 입력 후 </a:t>
            </a:r>
            <a:r>
              <a:rPr lang="en-US" altLang="ko-KR" sz="1600" dirty="0"/>
              <a:t>[</a:t>
            </a:r>
            <a:r>
              <a:rPr lang="ko-KR" altLang="en-US" sz="1600" dirty="0"/>
              <a:t>확인</a:t>
            </a:r>
            <a:r>
              <a:rPr lang="en-US" altLang="ko-KR" sz="1600" dirty="0"/>
              <a:t>]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클론이 진행되어 </a:t>
            </a:r>
            <a:r>
              <a:rPr lang="en-US" altLang="ko-KR" sz="1600" dirty="0"/>
              <a:t>PC</a:t>
            </a:r>
            <a:r>
              <a:rPr lang="ko-KR" altLang="en-US" sz="1600" dirty="0"/>
              <a:t>의 사용자 폴더 아래의 </a:t>
            </a:r>
            <a:r>
              <a:rPr lang="en-US" altLang="ko-KR" sz="1600" dirty="0" smtClean="0"/>
              <a:t>Documents\</a:t>
            </a:r>
            <a:r>
              <a:rPr lang="en-US" altLang="ko-KR" sz="1600" dirty="0" err="1" smtClean="0"/>
              <a:t>geoserver</a:t>
            </a:r>
            <a:r>
              <a:rPr lang="en-US" altLang="ko-KR" sz="1600" dirty="0" smtClean="0"/>
              <a:t> </a:t>
            </a:r>
            <a:r>
              <a:rPr lang="ko-KR" altLang="en-US" sz="1600" dirty="0"/>
              <a:t>폴더에 소스가 들어와 있음 확인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2050" name="Picture 2" descr="https://lh4.googleusercontent.com/AhwTW14Dd90P9lCRDyjSMzAO9Twdtng9GK2B4-Mq9aXYfDOdnJpt49ATQuHjY8rMJg3qyWmjBmCm6gTlfJWbtnoDYRqqfHlPI8tZZUYXHkiZe_TT-CfsZSibaLb6S7Bl2KsTZpq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2454" y="1544903"/>
            <a:ext cx="4057650" cy="193357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027" y="4008225"/>
            <a:ext cx="3981117" cy="2687922"/>
          </a:xfrm>
          <a:prstGeom prst="rect">
            <a:avLst/>
          </a:prstGeom>
        </p:spPr>
      </p:pic>
      <p:pic>
        <p:nvPicPr>
          <p:cNvPr id="2056" name="Picture 8" descr="https://lh3.googleusercontent.com/3-yZWGqOArFHMuoFgVy7quUspYXUSuDVkztW8iYERzwzlCSBZO1BX-x8AAblPX-SG__Zt-lSxKoEQGpq2oHdufeshx2APn661pLL9YVRLfz-kJYT5R4CGeRGlrW6vBPaPhY9zOu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045" y="4056173"/>
            <a:ext cx="2867821" cy="121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타원 11"/>
          <p:cNvSpPr/>
          <p:nvPr/>
        </p:nvSpPr>
        <p:spPr>
          <a:xfrm>
            <a:off x="8557220" y="118670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0370956" y="145668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1517925" y="248829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5062934" y="424704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6100081" y="488230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7407773" y="518579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8017373" y="630559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7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10251712" y="401976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8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4151" y="5185798"/>
            <a:ext cx="1818153" cy="1551175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10132469" y="515168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9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1770" y="5804991"/>
            <a:ext cx="5044971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clone git://github.com</a:t>
            </a:r>
            <a:r>
              <a:rPr lang="en-US" altLang="ko-KR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ko-KR" altLang="en-US" sz="1200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사용자 계정</a:t>
            </a:r>
            <a:r>
              <a:rPr lang="en-US" altLang="ko-KR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ko-KR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geoserver.git</a:t>
            </a:r>
            <a:endParaRPr lang="en-US" altLang="ko-KR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en-US" altLang="ko-KR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geoserver</a:t>
            </a:r>
            <a:endParaRPr lang="en-US" altLang="ko-KR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76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upstream </a:t>
            </a:r>
            <a:r>
              <a:rPr lang="ko-KR" altLang="en-US" dirty="0" smtClean="0"/>
              <a:t>원격 저장소 추가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5787623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ko-KR" altLang="en-US" sz="1800" dirty="0"/>
              <a:t>왜 원격 저장소가 </a:t>
            </a:r>
            <a:r>
              <a:rPr lang="en-US" altLang="ko-KR" sz="1800" dirty="0"/>
              <a:t>2</a:t>
            </a:r>
            <a:r>
              <a:rPr lang="ko-KR" altLang="en-US" sz="1800" dirty="0"/>
              <a:t>개</a:t>
            </a:r>
            <a:r>
              <a:rPr lang="en-US" altLang="ko-KR" sz="1800" dirty="0"/>
              <a:t>?</a:t>
            </a:r>
          </a:p>
          <a:p>
            <a:pPr lvl="1"/>
            <a:r>
              <a:rPr lang="ko-KR" altLang="en-US" sz="1600" dirty="0"/>
              <a:t>내가 개발을 진행하는 동안에도 커뮤니티에서 계속 개발이 진행됨</a:t>
            </a:r>
            <a:endParaRPr lang="en-US" altLang="ko-KR" sz="1600" dirty="0"/>
          </a:p>
          <a:p>
            <a:pPr lvl="1"/>
            <a:r>
              <a:rPr lang="ko-KR" altLang="en-US" sz="1600" dirty="0" err="1"/>
              <a:t>공식소스의</a:t>
            </a:r>
            <a:r>
              <a:rPr lang="ko-KR" altLang="en-US" sz="1600" dirty="0"/>
              <a:t> 변경사항은 공식 원격저장소인 </a:t>
            </a:r>
            <a:r>
              <a:rPr lang="en-US" altLang="ko-KR" sz="1600" dirty="0"/>
              <a:t>upstream</a:t>
            </a:r>
            <a:r>
              <a:rPr lang="ko-KR" altLang="en-US" sz="1600" dirty="0"/>
              <a:t>에서 받아와야 함</a:t>
            </a:r>
            <a:endParaRPr lang="en-US" altLang="ko-KR" sz="1600" dirty="0"/>
          </a:p>
          <a:p>
            <a:pPr lvl="1"/>
            <a:r>
              <a:rPr lang="ko-KR" altLang="en-US" sz="1600" dirty="0"/>
              <a:t>내가 개발한 내용은 사용자 원격저장소인 </a:t>
            </a:r>
            <a:r>
              <a:rPr lang="en-US" altLang="ko-KR" sz="1600" dirty="0"/>
              <a:t>origin</a:t>
            </a:r>
            <a:r>
              <a:rPr lang="ko-KR" altLang="en-US" sz="1600" dirty="0"/>
              <a:t>에 올림</a:t>
            </a:r>
            <a:endParaRPr lang="en-US" altLang="ko-KR" sz="1600" dirty="0"/>
          </a:p>
          <a:p>
            <a:r>
              <a:rPr lang="ko-KR" altLang="en-US" sz="1800" dirty="0"/>
              <a:t>공식 </a:t>
            </a:r>
            <a:r>
              <a:rPr lang="ko-KR" altLang="en-US" sz="1800" dirty="0" err="1"/>
              <a:t>원격저장소</a:t>
            </a:r>
            <a:r>
              <a:rPr lang="ko-KR" altLang="en-US" sz="1800" dirty="0"/>
              <a:t> 추가</a:t>
            </a:r>
            <a:endParaRPr lang="en-US" altLang="ko-KR" sz="1800" dirty="0"/>
          </a:p>
          <a:p>
            <a:pPr lvl="1"/>
            <a:r>
              <a:rPr lang="ko-KR" altLang="en-US" sz="1600" dirty="0"/>
              <a:t>사용자 원격저장소인 </a:t>
            </a:r>
            <a:r>
              <a:rPr lang="en-US" altLang="ko-KR" sz="1600" dirty="0"/>
              <a:t>origin</a:t>
            </a:r>
            <a:r>
              <a:rPr lang="ko-KR" altLang="en-US" sz="1600" dirty="0"/>
              <a:t>은  </a:t>
            </a:r>
            <a:r>
              <a:rPr lang="en-US" altLang="ko-KR" sz="1600" dirty="0" err="1"/>
              <a:t>github</a:t>
            </a:r>
            <a:r>
              <a:rPr lang="ko-KR" altLang="en-US" sz="1600" dirty="0"/>
              <a:t>에서</a:t>
            </a:r>
            <a:r>
              <a:rPr lang="en-US" altLang="ko-KR" sz="1600" dirty="0"/>
              <a:t> clone</a:t>
            </a:r>
            <a:r>
              <a:rPr lang="ko-KR" altLang="en-US" sz="1600" dirty="0"/>
              <a:t>하면 기본적으로 추가되어 있음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 err="1"/>
              <a:t>SourceTree</a:t>
            </a:r>
            <a:r>
              <a:rPr lang="ko-KR" altLang="en-US" sz="1600" dirty="0"/>
              <a:t>에서 </a:t>
            </a:r>
            <a:r>
              <a:rPr lang="en-US" altLang="ko-KR" sz="1600" dirty="0"/>
              <a:t>[</a:t>
            </a:r>
            <a:r>
              <a:rPr lang="ko-KR" altLang="en-US" sz="1600" dirty="0"/>
              <a:t>저장소</a:t>
            </a:r>
            <a:r>
              <a:rPr lang="en-US" altLang="ko-KR" sz="1600" dirty="0"/>
              <a:t>]-[</a:t>
            </a:r>
            <a:r>
              <a:rPr lang="ko-KR" altLang="en-US" sz="1600" dirty="0"/>
              <a:t>원격 저장소 추가</a:t>
            </a:r>
            <a:r>
              <a:rPr lang="en-US" altLang="ko-KR" sz="1600" dirty="0"/>
              <a:t>] </a:t>
            </a:r>
            <a:r>
              <a:rPr lang="ko-KR" altLang="en-US" sz="1600" dirty="0"/>
              <a:t>메뉴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‘</a:t>
            </a:r>
            <a:r>
              <a:rPr lang="ko-KR" altLang="en-US" sz="1600" dirty="0"/>
              <a:t>저장소 설정</a:t>
            </a:r>
            <a:r>
              <a:rPr lang="en-US" altLang="ko-KR" sz="1600" dirty="0"/>
              <a:t>’ </a:t>
            </a:r>
            <a:r>
              <a:rPr lang="ko-KR" altLang="en-US" sz="1600" dirty="0"/>
              <a:t>창에서 </a:t>
            </a:r>
            <a:r>
              <a:rPr lang="en-US" altLang="ko-KR" sz="1600" dirty="0"/>
              <a:t>[</a:t>
            </a:r>
            <a:r>
              <a:rPr lang="ko-KR" altLang="en-US" sz="1600" dirty="0"/>
              <a:t>추가</a:t>
            </a:r>
            <a:r>
              <a:rPr lang="en-US" altLang="ko-KR" sz="1600" dirty="0"/>
              <a:t>] </a:t>
            </a:r>
            <a:r>
              <a:rPr lang="ko-KR" altLang="en-US" sz="1600" dirty="0"/>
              <a:t>버튼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‘</a:t>
            </a:r>
            <a:r>
              <a:rPr lang="ko-KR" altLang="en-US" sz="1600" dirty="0"/>
              <a:t>원격 저장소 정보</a:t>
            </a:r>
            <a:r>
              <a:rPr lang="en-US" altLang="ko-KR" sz="1600" dirty="0"/>
              <a:t>‘ </a:t>
            </a:r>
            <a:r>
              <a:rPr lang="ko-KR" altLang="en-US" sz="1600" dirty="0"/>
              <a:t>창에서 원격 이름에 </a:t>
            </a:r>
            <a:r>
              <a:rPr lang="en-US" altLang="ko-KR" sz="1600" dirty="0"/>
              <a:t>‘upstream’</a:t>
            </a:r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URL</a:t>
            </a:r>
            <a:r>
              <a:rPr lang="ko-KR" altLang="en-US" sz="1600" dirty="0"/>
              <a:t>경로에 공식 </a:t>
            </a:r>
            <a:r>
              <a:rPr lang="ko-KR" altLang="en-US" sz="1600" dirty="0" err="1"/>
              <a:t>원격저장소</a:t>
            </a:r>
            <a:r>
              <a:rPr lang="ko-KR" altLang="en-US" sz="1600" dirty="0"/>
              <a:t> 경로 입력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ko-KR" altLang="en-US" sz="1600" dirty="0"/>
              <a:t>사용자명에 </a:t>
            </a:r>
            <a:r>
              <a:rPr lang="en-US" altLang="ko-KR" sz="1600" dirty="0" err="1"/>
              <a:t>github</a:t>
            </a:r>
            <a:r>
              <a:rPr lang="en-US" altLang="ko-KR" sz="1600" dirty="0"/>
              <a:t> </a:t>
            </a:r>
            <a:r>
              <a:rPr lang="ko-KR" altLang="en-US" sz="1600" dirty="0"/>
              <a:t>계정</a:t>
            </a:r>
            <a:r>
              <a:rPr lang="en-US" altLang="ko-KR" sz="1600" dirty="0"/>
              <a:t>(</a:t>
            </a:r>
            <a:r>
              <a:rPr lang="ko-KR" altLang="en-US" sz="1600" dirty="0"/>
              <a:t>혹은 이메일</a:t>
            </a:r>
            <a:r>
              <a:rPr lang="en-US" altLang="ko-KR" sz="1600" dirty="0"/>
              <a:t>) </a:t>
            </a:r>
            <a:r>
              <a:rPr lang="ko-KR" altLang="en-US" sz="1600" dirty="0"/>
              <a:t>입력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[</a:t>
            </a:r>
            <a:r>
              <a:rPr lang="ko-KR" altLang="en-US" sz="1600" dirty="0"/>
              <a:t>확인</a:t>
            </a:r>
            <a:r>
              <a:rPr lang="en-US" altLang="ko-KR" sz="1600" dirty="0"/>
              <a:t>]</a:t>
            </a:r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‘</a:t>
            </a:r>
            <a:r>
              <a:rPr lang="ko-KR" altLang="en-US" sz="1600" dirty="0"/>
              <a:t>저장소 설정</a:t>
            </a:r>
            <a:r>
              <a:rPr lang="en-US" altLang="ko-KR" sz="1600" dirty="0"/>
              <a:t>‘ </a:t>
            </a:r>
            <a:r>
              <a:rPr lang="ko-KR" altLang="en-US" sz="1600" dirty="0"/>
              <a:t>창에서 추가된 것 확인하고 </a:t>
            </a:r>
            <a:r>
              <a:rPr lang="en-US" altLang="ko-KR" sz="1600" dirty="0"/>
              <a:t>[</a:t>
            </a:r>
            <a:r>
              <a:rPr lang="ko-KR" altLang="en-US" sz="1600" dirty="0"/>
              <a:t>확인</a:t>
            </a:r>
            <a:r>
              <a:rPr lang="en-US" altLang="ko-KR" sz="1600" dirty="0"/>
              <a:t>]</a:t>
            </a:r>
          </a:p>
          <a:p>
            <a:pPr lvl="1"/>
            <a:endParaRPr lang="en-US" altLang="ko-KR" sz="1600" dirty="0"/>
          </a:p>
          <a:p>
            <a:pPr lvl="1"/>
            <a:endParaRPr lang="ko-KR" altLang="en-US" sz="16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39</a:t>
            </a:fld>
            <a:endParaRPr lang="ko-KR" altLang="en-US"/>
          </a:p>
        </p:txBody>
      </p:sp>
      <p:pic>
        <p:nvPicPr>
          <p:cNvPr id="3078" name="Picture 6" descr="https://lh6.googleusercontent.com/2CqBC3mJddP_4WaZt-LxCqQNutMqRJ0txoJvfe5f4XEDvhe5s9An7HPKGEOdQD051cPnTVV06yyxZ7Xx5Jzszm2xa3Lr1foy2UhRlfYBQXCoyYorufMXIKTccrX9H3UY2DrHO3x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7683" y="4484311"/>
            <a:ext cx="3344117" cy="187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lh3.googleusercontent.com/Pf6GRWxLI_TespZTHHlMZPia3ia420wxYdsR1I5BZ5BZdaeFA8oWfi3HA8746f8faHr7esSRbupeRkbP1VUj_DEonMe4hGSwLVY8_fvPhmxBuyKb78LmZqboIVU9yvZkyoPyDzf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779" y="839519"/>
            <a:ext cx="3344117" cy="1866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6.googleusercontent.com/Z2Lc1ohZm-jSM72TnffJ7GoAFfznm0cwwDh6zyBzNYayCV0bRbCRjNohV8M-TVmrX9xzQ4cHjbBNNZpgWhIx2gngCw-5TnwvITC1j3S4UpErilAYtudHjfYVdHq2EwI-urC8E6H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9129" y="2434651"/>
            <a:ext cx="4269533" cy="204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타원 10"/>
          <p:cNvSpPr/>
          <p:nvPr/>
        </p:nvSpPr>
        <p:spPr>
          <a:xfrm>
            <a:off x="6105123" y="218218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517683" y="270181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9745480" y="293360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8756169" y="375373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0370957" y="422073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0747365" y="607944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7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3494" y="5420330"/>
            <a:ext cx="705834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remote add upstream git://github.com/geoserver/geoserver.git</a:t>
            </a:r>
            <a:endParaRPr lang="en-US" altLang="ko-KR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6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ko-KR" altLang="en-US" dirty="0" smtClean="0"/>
              <a:t>의 저장소 기능과 명령어들을 제공</a:t>
            </a:r>
            <a:endParaRPr lang="en-US" altLang="ko-KR" dirty="0" smtClean="0"/>
          </a:p>
          <a:p>
            <a:r>
              <a:rPr lang="ko-KR" altLang="en-US" dirty="0" smtClean="0"/>
              <a:t>여러가지 </a:t>
            </a:r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배포본이</a:t>
            </a:r>
            <a:r>
              <a:rPr lang="ko-KR" altLang="en-US" dirty="0" smtClean="0"/>
              <a:t> 있음</a:t>
            </a:r>
            <a:endParaRPr lang="en-US" altLang="ko-KR" dirty="0" smtClean="0"/>
          </a:p>
          <a:p>
            <a:r>
              <a:rPr lang="ko-KR" altLang="en-US" dirty="0" err="1" smtClean="0"/>
              <a:t>윈도우용은</a:t>
            </a:r>
            <a:r>
              <a:rPr lang="ko-KR" altLang="en-US" dirty="0" smtClean="0"/>
              <a:t> </a:t>
            </a:r>
            <a:r>
              <a:rPr lang="en-US" altLang="ko-KR" dirty="0" smtClean="0">
                <a:hlinkClick r:id="rId2"/>
              </a:rPr>
              <a:t>https://git-scm.com/downloads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배포하는 버전 많이 사용</a:t>
            </a:r>
            <a:endParaRPr lang="en-US" altLang="ko-KR" dirty="0" smtClean="0"/>
          </a:p>
          <a:p>
            <a:r>
              <a:rPr lang="ko-KR" altLang="en-US" dirty="0" err="1" smtClean="0"/>
              <a:t>설치파일</a:t>
            </a:r>
            <a:r>
              <a:rPr lang="ko-KR" altLang="en-US" dirty="0" smtClean="0"/>
              <a:t> 다운받아 실행하면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/>
              <a:t>쉽</a:t>
            </a:r>
            <a:r>
              <a:rPr lang="ko-KR" altLang="en-US" dirty="0" smtClean="0"/>
              <a:t>게 설치 가능</a:t>
            </a:r>
            <a:endParaRPr lang="en-US" altLang="ko-KR" dirty="0" smtClean="0"/>
          </a:p>
          <a:p>
            <a:r>
              <a:rPr lang="ko-KR" altLang="en-US" dirty="0" smtClean="0"/>
              <a:t>옵션 별도 선택 없이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기본값으로 설치하면 됨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4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100" y="2376557"/>
            <a:ext cx="6362700" cy="3800406"/>
          </a:xfrm>
          <a:prstGeom prst="rect">
            <a:avLst/>
          </a:prstGeom>
        </p:spPr>
      </p:pic>
      <p:sp>
        <p:nvSpPr>
          <p:cNvPr id="8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5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원 소스 기반으로 개발하기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4470497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ko-KR" altLang="en-US" sz="1800" dirty="0"/>
              <a:t>어떤 때 원 소스를 기반으로 개발</a:t>
            </a:r>
            <a:r>
              <a:rPr lang="en-US" altLang="ko-KR" sz="1800" dirty="0"/>
              <a:t>?</a:t>
            </a:r>
          </a:p>
          <a:p>
            <a:pPr lvl="1"/>
            <a:r>
              <a:rPr lang="ko-KR" altLang="en-US" sz="1600" dirty="0"/>
              <a:t>보통 플러그인이나 </a:t>
            </a:r>
            <a:r>
              <a:rPr lang="ko-KR" altLang="en-US" sz="1600" dirty="0" err="1"/>
              <a:t>확장모듈을</a:t>
            </a:r>
            <a:r>
              <a:rPr lang="ko-KR" altLang="en-US" sz="1600" dirty="0"/>
              <a:t> 개발</a:t>
            </a:r>
            <a:endParaRPr lang="en-US" altLang="ko-KR" sz="1600" dirty="0"/>
          </a:p>
          <a:p>
            <a:pPr lvl="1"/>
            <a:r>
              <a:rPr lang="ko-KR" altLang="en-US" sz="1600" dirty="0"/>
              <a:t>버그수정이나 </a:t>
            </a:r>
            <a:r>
              <a:rPr lang="ko-KR" altLang="en-US" sz="1600" dirty="0" err="1"/>
              <a:t>개선시에는</a:t>
            </a:r>
            <a:r>
              <a:rPr lang="ko-KR" altLang="en-US" sz="1600" dirty="0"/>
              <a:t> 원 소스 변경</a:t>
            </a:r>
            <a:endParaRPr lang="en-US" altLang="ko-KR" sz="1600" dirty="0"/>
          </a:p>
          <a:p>
            <a:r>
              <a:rPr lang="ko-KR" altLang="en-US" sz="1800" dirty="0"/>
              <a:t>원 소스 수정 과정</a:t>
            </a:r>
            <a:endParaRPr lang="en-US" altLang="ko-KR" sz="18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원 소스의 </a:t>
            </a:r>
            <a:r>
              <a:rPr lang="ko-KR" altLang="en-US" sz="1600" dirty="0" err="1"/>
              <a:t>브랜치</a:t>
            </a:r>
            <a:r>
              <a:rPr lang="ko-KR" altLang="en-US" sz="1600" dirty="0"/>
              <a:t> 중 내 개발의 기반이 되는 </a:t>
            </a:r>
            <a:r>
              <a:rPr lang="ko-KR" altLang="en-US" sz="1600" dirty="0" err="1"/>
              <a:t>브랜치로</a:t>
            </a:r>
            <a:r>
              <a:rPr lang="ko-KR" altLang="en-US" sz="1600" dirty="0"/>
              <a:t> </a:t>
            </a:r>
            <a:r>
              <a:rPr lang="en-US" altLang="ko-KR" sz="1600" dirty="0"/>
              <a:t>checkout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기존 </a:t>
            </a:r>
            <a:r>
              <a:rPr lang="ko-KR" altLang="en-US" sz="1600" dirty="0" err="1"/>
              <a:t>브랜치에서</a:t>
            </a:r>
            <a:r>
              <a:rPr lang="ko-KR" altLang="en-US" sz="1600" dirty="0"/>
              <a:t> 나만의 </a:t>
            </a:r>
            <a:r>
              <a:rPr lang="ko-KR" altLang="en-US" sz="1600" dirty="0" err="1"/>
              <a:t>브랜치</a:t>
            </a:r>
            <a:r>
              <a:rPr lang="ko-KR" altLang="en-US" sz="1600" dirty="0"/>
              <a:t> 생성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 smtClean="0"/>
              <a:t>나만의 </a:t>
            </a:r>
            <a:r>
              <a:rPr lang="ko-KR" altLang="en-US" sz="1600" dirty="0" err="1" smtClean="0"/>
              <a:t>브랜치에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사용자가 원하는 방향으로 변경 </a:t>
            </a:r>
            <a:r>
              <a:rPr lang="ko-KR" altLang="en-US" sz="1600" dirty="0" smtClean="0"/>
              <a:t>개발하여 </a:t>
            </a:r>
            <a:r>
              <a:rPr lang="ko-KR" altLang="en-US" sz="1600" dirty="0"/>
              <a:t>지속적으로 </a:t>
            </a:r>
            <a:r>
              <a:rPr lang="en-US" altLang="ko-KR" sz="1600" dirty="0"/>
              <a:t>commit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개발 </a:t>
            </a:r>
            <a:r>
              <a:rPr lang="ko-KR" altLang="en-US" sz="1600" dirty="0" err="1"/>
              <a:t>완료시</a:t>
            </a:r>
            <a:r>
              <a:rPr lang="ko-KR" altLang="en-US" sz="1600" dirty="0"/>
              <a:t> 기존 </a:t>
            </a:r>
            <a:r>
              <a:rPr lang="ko-KR" altLang="en-US" sz="1600" dirty="0" err="1"/>
              <a:t>브랜치의</a:t>
            </a:r>
            <a:r>
              <a:rPr lang="ko-KR" altLang="en-US" sz="1600" dirty="0"/>
              <a:t> 변경사항을 </a:t>
            </a:r>
            <a:r>
              <a:rPr lang="en-US" altLang="ko-KR" sz="1600" dirty="0"/>
              <a:t>Upstream</a:t>
            </a:r>
            <a:r>
              <a:rPr lang="ko-KR" altLang="en-US" sz="1600" dirty="0"/>
              <a:t>에서 </a:t>
            </a:r>
            <a:r>
              <a:rPr lang="ko-KR" altLang="en-US" sz="1600" dirty="0" smtClean="0"/>
              <a:t>받아 합치고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나만의 </a:t>
            </a:r>
            <a:r>
              <a:rPr lang="ko-KR" altLang="en-US" sz="1600" dirty="0" err="1"/>
              <a:t>브랜치를</a:t>
            </a:r>
            <a:r>
              <a:rPr lang="ko-KR" altLang="en-US" sz="1600" dirty="0"/>
              <a:t> 기존 </a:t>
            </a:r>
            <a:r>
              <a:rPr lang="ko-KR" altLang="en-US" sz="1600" dirty="0" err="1"/>
              <a:t>브랜치에</a:t>
            </a:r>
            <a:r>
              <a:rPr lang="ko-KR" altLang="en-US" sz="1600" dirty="0"/>
              <a:t> </a:t>
            </a:r>
            <a:r>
              <a:rPr lang="en-US" altLang="ko-KR" sz="1600" dirty="0" smtClean="0"/>
              <a:t>merge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변경사항을 사용자 원격인 </a:t>
            </a:r>
            <a:r>
              <a:rPr lang="en-US" altLang="ko-KR" sz="1600" dirty="0"/>
              <a:t>origin</a:t>
            </a:r>
            <a:r>
              <a:rPr lang="ko-KR" altLang="en-US" sz="1600" dirty="0"/>
              <a:t>에 </a:t>
            </a:r>
            <a:r>
              <a:rPr lang="en-US" altLang="ko-KR" sz="1600" dirty="0" smtClean="0"/>
              <a:t>push</a:t>
            </a:r>
            <a:endParaRPr lang="en-US" altLang="ko-KR" sz="1600" dirty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1600" dirty="0"/>
              <a:t>변경사항이 공식 원격저장소에 반영되도록 </a:t>
            </a:r>
            <a:r>
              <a:rPr lang="en-US" altLang="ko-KR" sz="1600" dirty="0"/>
              <a:t>Pull Request </a:t>
            </a:r>
            <a:r>
              <a:rPr lang="ko-KR" altLang="en-US" sz="1600" dirty="0"/>
              <a:t>생성</a:t>
            </a:r>
            <a:endParaRPr lang="en-US" altLang="ko-KR" sz="16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accent5"/>
                </a:solidFill>
              </a:rPr>
              <a:t>View</a:t>
            </a:r>
            <a:endParaRPr lang="ko-KR" altLang="en-US" sz="2800" dirty="0">
              <a:solidFill>
                <a:schemeClr val="accent5"/>
              </a:solidFill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6514142" y="1250737"/>
            <a:ext cx="2245984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7" name="타원 86"/>
          <p:cNvSpPr/>
          <p:nvPr/>
        </p:nvSpPr>
        <p:spPr>
          <a:xfrm>
            <a:off x="7479473" y="946917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2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7245896" y="1827137"/>
            <a:ext cx="762375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branch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4856606" y="1250737"/>
            <a:ext cx="1548091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9" name="그룹 58"/>
          <p:cNvGrpSpPr/>
          <p:nvPr/>
        </p:nvGrpSpPr>
        <p:grpSpPr>
          <a:xfrm>
            <a:off x="5034745" y="1452121"/>
            <a:ext cx="1234574" cy="2060758"/>
            <a:chOff x="7502486" y="1520174"/>
            <a:chExt cx="941905" cy="1572234"/>
          </a:xfrm>
        </p:grpSpPr>
        <p:sp>
          <p:nvSpPr>
            <p:cNvPr id="56" name="자유형 55"/>
            <p:cNvSpPr/>
            <p:nvPr/>
          </p:nvSpPr>
          <p:spPr>
            <a:xfrm>
              <a:off x="7569200" y="2667000"/>
              <a:ext cx="233343" cy="215900"/>
            </a:xfrm>
            <a:custGeom>
              <a:avLst/>
              <a:gdLst>
                <a:gd name="connsiteX0" fmla="*/ 0 w 234950"/>
                <a:gd name="connsiteY0" fmla="*/ 190500 h 190500"/>
                <a:gd name="connsiteX1" fmla="*/ 234950 w 234950"/>
                <a:gd name="connsiteY1" fmla="*/ 120650 h 190500"/>
                <a:gd name="connsiteX2" fmla="*/ 234950 w 234950"/>
                <a:gd name="connsiteY2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950" h="190500">
                  <a:moveTo>
                    <a:pt x="0" y="190500"/>
                  </a:moveTo>
                  <a:lnTo>
                    <a:pt x="234950" y="120650"/>
                  </a:lnTo>
                  <a:lnTo>
                    <a:pt x="234950" y="0"/>
                  </a:lnTo>
                </a:path>
              </a:pathLst>
            </a:cu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15" name="직선 연결선 14"/>
            <p:cNvCxnSpPr>
              <a:stCxn id="7" idx="4"/>
              <a:endCxn id="8" idx="0"/>
            </p:cNvCxnSpPr>
            <p:nvPr/>
          </p:nvCxnSpPr>
          <p:spPr>
            <a:xfrm>
              <a:off x="7542193" y="1630496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7542193" y="1887001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타원 6"/>
            <p:cNvSpPr/>
            <p:nvPr/>
          </p:nvSpPr>
          <p:spPr>
            <a:xfrm>
              <a:off x="7502486" y="1553378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8" name="타원 7"/>
            <p:cNvSpPr/>
            <p:nvPr/>
          </p:nvSpPr>
          <p:spPr>
            <a:xfrm>
              <a:off x="7502486" y="1809883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7542193" y="2143506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타원 17"/>
            <p:cNvSpPr/>
            <p:nvPr/>
          </p:nvSpPr>
          <p:spPr>
            <a:xfrm>
              <a:off x="7502486" y="2066388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7542193" y="2400011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7502486" y="2322893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7542193" y="2656516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타원 21"/>
            <p:cNvSpPr/>
            <p:nvPr/>
          </p:nvSpPr>
          <p:spPr>
            <a:xfrm>
              <a:off x="7502486" y="2579398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7542193" y="2913021"/>
              <a:ext cx="0" cy="1793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타원 23"/>
            <p:cNvSpPr/>
            <p:nvPr/>
          </p:nvSpPr>
          <p:spPr>
            <a:xfrm>
              <a:off x="7502486" y="2835903"/>
              <a:ext cx="79414" cy="77118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41" name="직선 연결선 40"/>
            <p:cNvCxnSpPr/>
            <p:nvPr/>
          </p:nvCxnSpPr>
          <p:spPr>
            <a:xfrm>
              <a:off x="7802543" y="2147062"/>
              <a:ext cx="0" cy="179387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타원 41"/>
            <p:cNvSpPr/>
            <p:nvPr/>
          </p:nvSpPr>
          <p:spPr>
            <a:xfrm>
              <a:off x="7762836" y="2069944"/>
              <a:ext cx="79414" cy="77118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50000">
                  <a:schemeClr val="bg1">
                    <a:lumMod val="8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cxnSp>
          <p:nvCxnSpPr>
            <p:cNvPr id="43" name="직선 연결선 42"/>
            <p:cNvCxnSpPr/>
            <p:nvPr/>
          </p:nvCxnSpPr>
          <p:spPr>
            <a:xfrm>
              <a:off x="7802543" y="2403567"/>
              <a:ext cx="0" cy="179387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타원 43"/>
            <p:cNvSpPr/>
            <p:nvPr/>
          </p:nvSpPr>
          <p:spPr>
            <a:xfrm>
              <a:off x="7762836" y="2326449"/>
              <a:ext cx="79414" cy="77118"/>
            </a:xfrm>
            <a:prstGeom prst="ellipse">
              <a:avLst/>
            </a:prstGeom>
            <a:solidFill>
              <a:srgbClr val="7030A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6" name="타원 45"/>
            <p:cNvSpPr/>
            <p:nvPr/>
          </p:nvSpPr>
          <p:spPr>
            <a:xfrm>
              <a:off x="7762836" y="2582954"/>
              <a:ext cx="79414" cy="77118"/>
            </a:xfrm>
            <a:prstGeom prst="ellipse">
              <a:avLst/>
            </a:prstGeom>
            <a:solidFill>
              <a:srgbClr val="7030A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7621607" y="1520174"/>
              <a:ext cx="414279" cy="1746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</a:rPr>
                <a:t>master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모서리가 둥근 직사각형 50"/>
            <p:cNvSpPr/>
            <p:nvPr/>
          </p:nvSpPr>
          <p:spPr>
            <a:xfrm>
              <a:off x="8062892" y="2013005"/>
              <a:ext cx="381499" cy="1746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</a:rPr>
                <a:t>2.10.x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>
              <a:off x="7956472" y="2069944"/>
              <a:ext cx="79414" cy="77118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50000">
                  <a:schemeClr val="bg1">
                    <a:lumMod val="8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  <p:sp>
        <p:nvSpPr>
          <p:cNvPr id="61" name="자유형 60"/>
          <p:cNvSpPr/>
          <p:nvPr/>
        </p:nvSpPr>
        <p:spPr>
          <a:xfrm>
            <a:off x="6776370" y="2955288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62" name="직선 연결선 61"/>
          <p:cNvCxnSpPr>
            <a:stCxn id="64" idx="4"/>
            <a:endCxn id="65" idx="0"/>
          </p:cNvCxnSpPr>
          <p:nvPr/>
        </p:nvCxnSpPr>
        <p:spPr>
          <a:xfrm>
            <a:off x="6740972" y="1596722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6740972" y="1932928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타원 63"/>
          <p:cNvSpPr/>
          <p:nvPr/>
        </p:nvSpPr>
        <p:spPr>
          <a:xfrm>
            <a:off x="6688927" y="149564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5" name="타원 64"/>
          <p:cNvSpPr/>
          <p:nvPr/>
        </p:nvSpPr>
        <p:spPr>
          <a:xfrm>
            <a:off x="6688927" y="1831848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66" name="직선 연결선 65"/>
          <p:cNvCxnSpPr/>
          <p:nvPr/>
        </p:nvCxnSpPr>
        <p:spPr>
          <a:xfrm>
            <a:off x="6740972" y="2269134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/>
          <p:cNvSpPr/>
          <p:nvPr/>
        </p:nvSpPr>
        <p:spPr>
          <a:xfrm>
            <a:off x="6688927" y="2168054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68" name="직선 연결선 67"/>
          <p:cNvCxnSpPr/>
          <p:nvPr/>
        </p:nvCxnSpPr>
        <p:spPr>
          <a:xfrm>
            <a:off x="6740972" y="2605341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타원 68"/>
          <p:cNvSpPr/>
          <p:nvPr/>
        </p:nvSpPr>
        <p:spPr>
          <a:xfrm>
            <a:off x="6688927" y="2504261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70" name="직선 연결선 69"/>
          <p:cNvCxnSpPr/>
          <p:nvPr/>
        </p:nvCxnSpPr>
        <p:spPr>
          <a:xfrm>
            <a:off x="6740972" y="2941547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타원 70"/>
          <p:cNvSpPr/>
          <p:nvPr/>
        </p:nvSpPr>
        <p:spPr>
          <a:xfrm>
            <a:off x="6688927" y="2840467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72" name="직선 연결선 71"/>
          <p:cNvCxnSpPr/>
          <p:nvPr/>
        </p:nvCxnSpPr>
        <p:spPr>
          <a:xfrm>
            <a:off x="6740972" y="3277753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72"/>
          <p:cNvSpPr/>
          <p:nvPr/>
        </p:nvSpPr>
        <p:spPr>
          <a:xfrm>
            <a:off x="6688927" y="3176673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74" name="직선 연결선 73"/>
          <p:cNvCxnSpPr/>
          <p:nvPr/>
        </p:nvCxnSpPr>
        <p:spPr>
          <a:xfrm>
            <a:off x="7082218" y="2273795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타원 74"/>
          <p:cNvSpPr/>
          <p:nvPr/>
        </p:nvSpPr>
        <p:spPr>
          <a:xfrm>
            <a:off x="7030173" y="2172715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76" name="직선 연결선 75"/>
          <p:cNvCxnSpPr/>
          <p:nvPr/>
        </p:nvCxnSpPr>
        <p:spPr>
          <a:xfrm>
            <a:off x="7082218" y="2610002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타원 76"/>
          <p:cNvSpPr/>
          <p:nvPr/>
        </p:nvSpPr>
        <p:spPr>
          <a:xfrm>
            <a:off x="7030173" y="2508921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8" name="타원 77"/>
          <p:cNvSpPr/>
          <p:nvPr/>
        </p:nvSpPr>
        <p:spPr>
          <a:xfrm>
            <a:off x="7030173" y="2845128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9" name="모서리가 둥근 직사각형 78"/>
          <p:cNvSpPr/>
          <p:nvPr/>
        </p:nvSpPr>
        <p:spPr>
          <a:xfrm>
            <a:off x="6845062" y="1452121"/>
            <a:ext cx="54300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모서리가 둥근 직사각형 79"/>
          <p:cNvSpPr/>
          <p:nvPr/>
        </p:nvSpPr>
        <p:spPr>
          <a:xfrm>
            <a:off x="7423462" y="2098084"/>
            <a:ext cx="6824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</a:t>
            </a:r>
            <a:r>
              <a:rPr lang="en-US" altLang="ko-KR" sz="1000" dirty="0" smtClean="0">
                <a:solidFill>
                  <a:schemeClr val="tx1"/>
                </a:solidFill>
              </a:rPr>
              <a:t>y_2.10.x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7283975" y="2172715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2" name="모서리가 둥근 직사각형 81"/>
          <p:cNvSpPr/>
          <p:nvPr/>
        </p:nvSpPr>
        <p:spPr>
          <a:xfrm>
            <a:off x="8141349" y="2098084"/>
            <a:ext cx="49393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4" name="타원 83"/>
          <p:cNvSpPr/>
          <p:nvPr/>
        </p:nvSpPr>
        <p:spPr>
          <a:xfrm>
            <a:off x="5462380" y="946917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1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5588360" y="1827137"/>
            <a:ext cx="762375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checkout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8869228" y="1250737"/>
            <a:ext cx="2245984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0" name="타원 89"/>
          <p:cNvSpPr/>
          <p:nvPr/>
        </p:nvSpPr>
        <p:spPr>
          <a:xfrm>
            <a:off x="9874510" y="946917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3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10106089" y="1667918"/>
            <a:ext cx="762375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commit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92" name="자유형 91"/>
          <p:cNvSpPr/>
          <p:nvPr/>
        </p:nvSpPr>
        <p:spPr>
          <a:xfrm>
            <a:off x="9131456" y="3180005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93" name="직선 연결선 92"/>
          <p:cNvCxnSpPr>
            <a:stCxn id="95" idx="4"/>
            <a:endCxn id="96" idx="0"/>
          </p:cNvCxnSpPr>
          <p:nvPr/>
        </p:nvCxnSpPr>
        <p:spPr>
          <a:xfrm>
            <a:off x="9096057" y="1821438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9096057" y="2157645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타원 94"/>
          <p:cNvSpPr/>
          <p:nvPr/>
        </p:nvSpPr>
        <p:spPr>
          <a:xfrm>
            <a:off x="9044013" y="1720358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6" name="타원 95"/>
          <p:cNvSpPr/>
          <p:nvPr/>
        </p:nvSpPr>
        <p:spPr>
          <a:xfrm>
            <a:off x="9044013" y="2056565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97" name="직선 연결선 96"/>
          <p:cNvCxnSpPr/>
          <p:nvPr/>
        </p:nvCxnSpPr>
        <p:spPr>
          <a:xfrm>
            <a:off x="9096057" y="2493851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타원 97"/>
          <p:cNvSpPr/>
          <p:nvPr/>
        </p:nvSpPr>
        <p:spPr>
          <a:xfrm>
            <a:off x="9044013" y="2392771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99" name="직선 연결선 98"/>
          <p:cNvCxnSpPr/>
          <p:nvPr/>
        </p:nvCxnSpPr>
        <p:spPr>
          <a:xfrm>
            <a:off x="9096057" y="2830057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타원 99"/>
          <p:cNvSpPr/>
          <p:nvPr/>
        </p:nvSpPr>
        <p:spPr>
          <a:xfrm>
            <a:off x="9044013" y="2728977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01" name="직선 연결선 100"/>
          <p:cNvCxnSpPr/>
          <p:nvPr/>
        </p:nvCxnSpPr>
        <p:spPr>
          <a:xfrm>
            <a:off x="9096057" y="3166263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타원 101"/>
          <p:cNvSpPr/>
          <p:nvPr/>
        </p:nvSpPr>
        <p:spPr>
          <a:xfrm>
            <a:off x="9044013" y="3065183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4" name="타원 103"/>
          <p:cNvSpPr/>
          <p:nvPr/>
        </p:nvSpPr>
        <p:spPr>
          <a:xfrm>
            <a:off x="9044013" y="3401389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05" name="직선 연결선 104"/>
          <p:cNvCxnSpPr/>
          <p:nvPr/>
        </p:nvCxnSpPr>
        <p:spPr>
          <a:xfrm>
            <a:off x="9437303" y="2498512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/>
          <p:cNvCxnSpPr/>
          <p:nvPr/>
        </p:nvCxnSpPr>
        <p:spPr>
          <a:xfrm>
            <a:off x="9437303" y="2834718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타원 107"/>
          <p:cNvSpPr/>
          <p:nvPr/>
        </p:nvSpPr>
        <p:spPr>
          <a:xfrm>
            <a:off x="9385259" y="2733638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9" name="타원 108"/>
          <p:cNvSpPr/>
          <p:nvPr/>
        </p:nvSpPr>
        <p:spPr>
          <a:xfrm>
            <a:off x="9385259" y="3069844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9200148" y="1676837"/>
            <a:ext cx="484445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10080184" y="1324559"/>
            <a:ext cx="6824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</a:t>
            </a:r>
            <a:r>
              <a:rPr lang="en-US" altLang="ko-KR" sz="1000" dirty="0" smtClean="0">
                <a:solidFill>
                  <a:schemeClr val="tx1"/>
                </a:solidFill>
              </a:rPr>
              <a:t>y_2.10.x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2" name="타원 111"/>
          <p:cNvSpPr/>
          <p:nvPr/>
        </p:nvSpPr>
        <p:spPr>
          <a:xfrm>
            <a:off x="9940697" y="1399190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778548" y="2379361"/>
            <a:ext cx="49393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4" name="자유형 113"/>
          <p:cNvSpPr/>
          <p:nvPr/>
        </p:nvSpPr>
        <p:spPr>
          <a:xfrm>
            <a:off x="9473703" y="2181308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15" name="직선 연결선 114"/>
          <p:cNvCxnSpPr/>
          <p:nvPr/>
        </p:nvCxnSpPr>
        <p:spPr>
          <a:xfrm>
            <a:off x="9779551" y="1499815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타원 115"/>
          <p:cNvSpPr/>
          <p:nvPr/>
        </p:nvSpPr>
        <p:spPr>
          <a:xfrm>
            <a:off x="9727506" y="1398735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17" name="직선 연결선 116"/>
          <p:cNvCxnSpPr/>
          <p:nvPr/>
        </p:nvCxnSpPr>
        <p:spPr>
          <a:xfrm>
            <a:off x="9779551" y="1836022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타원 117"/>
          <p:cNvSpPr/>
          <p:nvPr/>
        </p:nvSpPr>
        <p:spPr>
          <a:xfrm>
            <a:off x="9727506" y="1734941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9" name="타원 118"/>
          <p:cNvSpPr/>
          <p:nvPr/>
        </p:nvSpPr>
        <p:spPr>
          <a:xfrm>
            <a:off x="9727506" y="2071148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0" name="타원 119"/>
          <p:cNvSpPr/>
          <p:nvPr/>
        </p:nvSpPr>
        <p:spPr>
          <a:xfrm>
            <a:off x="9385259" y="2408492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1" name="직사각형 120"/>
          <p:cNvSpPr/>
          <p:nvPr/>
        </p:nvSpPr>
        <p:spPr>
          <a:xfrm>
            <a:off x="4856605" y="3987716"/>
            <a:ext cx="2331039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2" name="타원 121"/>
          <p:cNvSpPr/>
          <p:nvPr/>
        </p:nvSpPr>
        <p:spPr>
          <a:xfrm>
            <a:off x="5861888" y="3683897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4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6536560" y="4057430"/>
            <a:ext cx="584104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pull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cxnSp>
        <p:nvCxnSpPr>
          <p:cNvPr id="125" name="직선 연결선 124"/>
          <p:cNvCxnSpPr>
            <a:stCxn id="127" idx="4"/>
            <a:endCxn id="128" idx="0"/>
          </p:cNvCxnSpPr>
          <p:nvPr/>
        </p:nvCxnSpPr>
        <p:spPr>
          <a:xfrm>
            <a:off x="5083435" y="5567642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/>
          <p:cNvCxnSpPr/>
          <p:nvPr/>
        </p:nvCxnSpPr>
        <p:spPr>
          <a:xfrm>
            <a:off x="5083435" y="5903848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타원 126"/>
          <p:cNvSpPr/>
          <p:nvPr/>
        </p:nvSpPr>
        <p:spPr>
          <a:xfrm>
            <a:off x="5031390" y="546656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8" name="타원 127"/>
          <p:cNvSpPr/>
          <p:nvPr/>
        </p:nvSpPr>
        <p:spPr>
          <a:xfrm>
            <a:off x="5031390" y="5802768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30" name="타원 129"/>
          <p:cNvSpPr/>
          <p:nvPr/>
        </p:nvSpPr>
        <p:spPr>
          <a:xfrm>
            <a:off x="5031390" y="6138974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0" name="모서리가 둥근 직사각형 139"/>
          <p:cNvSpPr/>
          <p:nvPr/>
        </p:nvSpPr>
        <p:spPr>
          <a:xfrm>
            <a:off x="4882075" y="4166906"/>
            <a:ext cx="484445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1" name="모서리가 둥근 직사각형 140"/>
          <p:cNvSpPr/>
          <p:nvPr/>
        </p:nvSpPr>
        <p:spPr>
          <a:xfrm>
            <a:off x="6067562" y="5070762"/>
            <a:ext cx="6824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</a:t>
            </a:r>
            <a:r>
              <a:rPr lang="en-US" altLang="ko-KR" sz="1000" dirty="0" smtClean="0">
                <a:solidFill>
                  <a:schemeClr val="tx1"/>
                </a:solidFill>
              </a:rPr>
              <a:t>y_2.10.x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2" name="타원 141"/>
          <p:cNvSpPr/>
          <p:nvPr/>
        </p:nvSpPr>
        <p:spPr>
          <a:xfrm>
            <a:off x="5928075" y="5145393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3" name="모서리가 둥근 직사각형 142"/>
          <p:cNvSpPr/>
          <p:nvPr/>
        </p:nvSpPr>
        <p:spPr>
          <a:xfrm>
            <a:off x="5538929" y="4729059"/>
            <a:ext cx="49393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4" name="자유형 143"/>
          <p:cNvSpPr/>
          <p:nvPr/>
        </p:nvSpPr>
        <p:spPr>
          <a:xfrm>
            <a:off x="5461081" y="5927512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45" name="직선 연결선 144"/>
          <p:cNvCxnSpPr/>
          <p:nvPr/>
        </p:nvCxnSpPr>
        <p:spPr>
          <a:xfrm>
            <a:off x="5766928" y="5246019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타원 145"/>
          <p:cNvSpPr/>
          <p:nvPr/>
        </p:nvSpPr>
        <p:spPr>
          <a:xfrm>
            <a:off x="5714884" y="5144939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47" name="직선 연결선 146"/>
          <p:cNvCxnSpPr/>
          <p:nvPr/>
        </p:nvCxnSpPr>
        <p:spPr>
          <a:xfrm>
            <a:off x="5766928" y="5582225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타원 147"/>
          <p:cNvSpPr/>
          <p:nvPr/>
        </p:nvSpPr>
        <p:spPr>
          <a:xfrm>
            <a:off x="5714884" y="5481145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9" name="타원 148"/>
          <p:cNvSpPr/>
          <p:nvPr/>
        </p:nvSpPr>
        <p:spPr>
          <a:xfrm>
            <a:off x="5714884" y="5817351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50" name="타원 149"/>
          <p:cNvSpPr/>
          <p:nvPr/>
        </p:nvSpPr>
        <p:spPr>
          <a:xfrm>
            <a:off x="5372636" y="6148452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51" name="직선 연결선 150"/>
          <p:cNvCxnSpPr>
            <a:stCxn id="153" idx="4"/>
            <a:endCxn id="154" idx="0"/>
          </p:cNvCxnSpPr>
          <p:nvPr/>
        </p:nvCxnSpPr>
        <p:spPr>
          <a:xfrm>
            <a:off x="5081157" y="4559023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연결선 151"/>
          <p:cNvCxnSpPr/>
          <p:nvPr/>
        </p:nvCxnSpPr>
        <p:spPr>
          <a:xfrm>
            <a:off x="5081157" y="4895229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타원 152"/>
          <p:cNvSpPr/>
          <p:nvPr/>
        </p:nvSpPr>
        <p:spPr>
          <a:xfrm>
            <a:off x="5029112" y="4457943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55" name="직선 연결선 154"/>
          <p:cNvCxnSpPr/>
          <p:nvPr/>
        </p:nvCxnSpPr>
        <p:spPr>
          <a:xfrm>
            <a:off x="5081157" y="5231436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타원 155"/>
          <p:cNvSpPr/>
          <p:nvPr/>
        </p:nvSpPr>
        <p:spPr>
          <a:xfrm>
            <a:off x="5029112" y="5130356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57" name="직선 연결선 156"/>
          <p:cNvCxnSpPr/>
          <p:nvPr/>
        </p:nvCxnSpPr>
        <p:spPr>
          <a:xfrm>
            <a:off x="5424681" y="5908069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타원 157"/>
          <p:cNvSpPr/>
          <p:nvPr/>
        </p:nvSpPr>
        <p:spPr>
          <a:xfrm>
            <a:off x="5372636" y="5806988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59" name="직선 연결선 158"/>
          <p:cNvCxnSpPr/>
          <p:nvPr/>
        </p:nvCxnSpPr>
        <p:spPr>
          <a:xfrm>
            <a:off x="5416501" y="5566439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타원 159"/>
          <p:cNvSpPr/>
          <p:nvPr/>
        </p:nvSpPr>
        <p:spPr>
          <a:xfrm>
            <a:off x="5364456" y="5465358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61" name="직선 연결선 160"/>
          <p:cNvCxnSpPr/>
          <p:nvPr/>
        </p:nvCxnSpPr>
        <p:spPr>
          <a:xfrm>
            <a:off x="5408321" y="5224809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직선 연결선 162"/>
          <p:cNvCxnSpPr/>
          <p:nvPr/>
        </p:nvCxnSpPr>
        <p:spPr>
          <a:xfrm>
            <a:off x="5406491" y="4883179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타원 163"/>
          <p:cNvSpPr/>
          <p:nvPr/>
        </p:nvSpPr>
        <p:spPr>
          <a:xfrm>
            <a:off x="5354446" y="4782099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5" name="직사각형 164"/>
          <p:cNvSpPr/>
          <p:nvPr/>
        </p:nvSpPr>
        <p:spPr>
          <a:xfrm>
            <a:off x="7317484" y="3977959"/>
            <a:ext cx="2202118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6" name="타원 165"/>
          <p:cNvSpPr/>
          <p:nvPr/>
        </p:nvSpPr>
        <p:spPr>
          <a:xfrm>
            <a:off x="8322765" y="3674140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5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67" name="직사각형 166"/>
          <p:cNvSpPr/>
          <p:nvPr/>
        </p:nvSpPr>
        <p:spPr>
          <a:xfrm>
            <a:off x="8662825" y="4060784"/>
            <a:ext cx="762375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merge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cxnSp>
        <p:nvCxnSpPr>
          <p:cNvPr id="168" name="직선 연결선 167"/>
          <p:cNvCxnSpPr>
            <a:stCxn id="170" idx="4"/>
          </p:cNvCxnSpPr>
          <p:nvPr/>
        </p:nvCxnSpPr>
        <p:spPr>
          <a:xfrm>
            <a:off x="7544313" y="5589045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타원 169"/>
          <p:cNvSpPr/>
          <p:nvPr/>
        </p:nvSpPr>
        <p:spPr>
          <a:xfrm>
            <a:off x="7492268" y="5487965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75" name="모서리가 둥근 직사각형 174"/>
          <p:cNvSpPr/>
          <p:nvPr/>
        </p:nvSpPr>
        <p:spPr>
          <a:xfrm>
            <a:off x="7369527" y="4165799"/>
            <a:ext cx="484445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모서리가 둥근 직사각형 175"/>
          <p:cNvSpPr/>
          <p:nvPr/>
        </p:nvSpPr>
        <p:spPr>
          <a:xfrm>
            <a:off x="8395843" y="5086195"/>
            <a:ext cx="6824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</a:t>
            </a:r>
            <a:r>
              <a:rPr lang="en-US" altLang="ko-KR" sz="1000" dirty="0" smtClean="0">
                <a:solidFill>
                  <a:schemeClr val="tx1"/>
                </a:solidFill>
              </a:rPr>
              <a:t>y_2.10.x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7" name="타원 176"/>
          <p:cNvSpPr/>
          <p:nvPr/>
        </p:nvSpPr>
        <p:spPr>
          <a:xfrm>
            <a:off x="8120907" y="4483035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78" name="모서리가 둥근 직사각형 177"/>
          <p:cNvSpPr/>
          <p:nvPr/>
        </p:nvSpPr>
        <p:spPr>
          <a:xfrm>
            <a:off x="8245598" y="4419047"/>
            <a:ext cx="49393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80" name="직선 연결선 179"/>
          <p:cNvCxnSpPr/>
          <p:nvPr/>
        </p:nvCxnSpPr>
        <p:spPr>
          <a:xfrm>
            <a:off x="8227806" y="5267422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직선 연결선 181"/>
          <p:cNvCxnSpPr/>
          <p:nvPr/>
        </p:nvCxnSpPr>
        <p:spPr>
          <a:xfrm>
            <a:off x="8227806" y="5603628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타원 182"/>
          <p:cNvSpPr/>
          <p:nvPr/>
        </p:nvSpPr>
        <p:spPr>
          <a:xfrm>
            <a:off x="8175762" y="5502548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86" name="직선 연결선 185"/>
          <p:cNvCxnSpPr>
            <a:stCxn id="188" idx="4"/>
            <a:endCxn id="189" idx="0"/>
          </p:cNvCxnSpPr>
          <p:nvPr/>
        </p:nvCxnSpPr>
        <p:spPr>
          <a:xfrm>
            <a:off x="7542035" y="4580426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/>
          <p:cNvCxnSpPr/>
          <p:nvPr/>
        </p:nvCxnSpPr>
        <p:spPr>
          <a:xfrm>
            <a:off x="7542035" y="4916633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타원 187"/>
          <p:cNvSpPr/>
          <p:nvPr/>
        </p:nvSpPr>
        <p:spPr>
          <a:xfrm>
            <a:off x="7489990" y="4479346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89" name="타원 188"/>
          <p:cNvSpPr/>
          <p:nvPr/>
        </p:nvSpPr>
        <p:spPr>
          <a:xfrm>
            <a:off x="7489990" y="481555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90" name="직선 연결선 189"/>
          <p:cNvCxnSpPr/>
          <p:nvPr/>
        </p:nvCxnSpPr>
        <p:spPr>
          <a:xfrm>
            <a:off x="7542035" y="5252839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타원 190"/>
          <p:cNvSpPr/>
          <p:nvPr/>
        </p:nvSpPr>
        <p:spPr>
          <a:xfrm>
            <a:off x="7489990" y="5151759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94" name="직선 연결선 193"/>
          <p:cNvCxnSpPr/>
          <p:nvPr/>
        </p:nvCxnSpPr>
        <p:spPr>
          <a:xfrm>
            <a:off x="7877379" y="5587842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타원 194"/>
          <p:cNvSpPr/>
          <p:nvPr/>
        </p:nvSpPr>
        <p:spPr>
          <a:xfrm>
            <a:off x="7825334" y="5486762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96" name="직선 연결선 195"/>
          <p:cNvCxnSpPr/>
          <p:nvPr/>
        </p:nvCxnSpPr>
        <p:spPr>
          <a:xfrm>
            <a:off x="7869199" y="5246212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타원 196"/>
          <p:cNvSpPr/>
          <p:nvPr/>
        </p:nvSpPr>
        <p:spPr>
          <a:xfrm>
            <a:off x="7817154" y="5145132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198" name="직선 연결선 197"/>
          <p:cNvCxnSpPr/>
          <p:nvPr/>
        </p:nvCxnSpPr>
        <p:spPr>
          <a:xfrm>
            <a:off x="7861018" y="4904582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타원 198"/>
          <p:cNvSpPr/>
          <p:nvPr/>
        </p:nvSpPr>
        <p:spPr>
          <a:xfrm>
            <a:off x="7808974" y="4803502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05" name="자유형 204"/>
          <p:cNvSpPr/>
          <p:nvPr/>
        </p:nvSpPr>
        <p:spPr>
          <a:xfrm>
            <a:off x="7888285" y="4543258"/>
            <a:ext cx="337582" cy="618482"/>
          </a:xfrm>
          <a:custGeom>
            <a:avLst/>
            <a:gdLst>
              <a:gd name="connsiteX0" fmla="*/ 0 w 276225"/>
              <a:gd name="connsiteY0" fmla="*/ 0 h 642938"/>
              <a:gd name="connsiteX1" fmla="*/ 276225 w 276225"/>
              <a:gd name="connsiteY1" fmla="*/ 128588 h 642938"/>
              <a:gd name="connsiteX2" fmla="*/ 276225 w 276225"/>
              <a:gd name="connsiteY2" fmla="*/ 642938 h 64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225" h="642938">
                <a:moveTo>
                  <a:pt x="0" y="0"/>
                </a:moveTo>
                <a:lnTo>
                  <a:pt x="276225" y="128588"/>
                </a:lnTo>
                <a:lnTo>
                  <a:pt x="276225" y="642938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  <p:cxnSp>
        <p:nvCxnSpPr>
          <p:cNvPr id="200" name="직선 연결선 199"/>
          <p:cNvCxnSpPr/>
          <p:nvPr/>
        </p:nvCxnSpPr>
        <p:spPr>
          <a:xfrm>
            <a:off x="7856713" y="4580426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타원 200"/>
          <p:cNvSpPr/>
          <p:nvPr/>
        </p:nvSpPr>
        <p:spPr>
          <a:xfrm>
            <a:off x="7804668" y="4479346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06" name="타원 205"/>
          <p:cNvSpPr/>
          <p:nvPr/>
        </p:nvSpPr>
        <p:spPr>
          <a:xfrm>
            <a:off x="8169832" y="5158336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17" name="직선 연결선 216"/>
          <p:cNvCxnSpPr/>
          <p:nvPr/>
        </p:nvCxnSpPr>
        <p:spPr>
          <a:xfrm>
            <a:off x="7545633" y="5897296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타원 217"/>
          <p:cNvSpPr/>
          <p:nvPr/>
        </p:nvSpPr>
        <p:spPr>
          <a:xfrm>
            <a:off x="7493588" y="5796216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0" name="타원 219"/>
          <p:cNvSpPr/>
          <p:nvPr/>
        </p:nvSpPr>
        <p:spPr>
          <a:xfrm>
            <a:off x="7493588" y="613242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2" name="자유형 221"/>
          <p:cNvSpPr/>
          <p:nvPr/>
        </p:nvSpPr>
        <p:spPr>
          <a:xfrm>
            <a:off x="7923279" y="5920960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3" name="타원 222"/>
          <p:cNvSpPr/>
          <p:nvPr/>
        </p:nvSpPr>
        <p:spPr>
          <a:xfrm>
            <a:off x="8177081" y="5810799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4" name="타원 223"/>
          <p:cNvSpPr/>
          <p:nvPr/>
        </p:nvSpPr>
        <p:spPr>
          <a:xfrm>
            <a:off x="7834834" y="6141900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25" name="직선 연결선 224"/>
          <p:cNvCxnSpPr/>
          <p:nvPr/>
        </p:nvCxnSpPr>
        <p:spPr>
          <a:xfrm>
            <a:off x="7886879" y="5901517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타원 225"/>
          <p:cNvSpPr/>
          <p:nvPr/>
        </p:nvSpPr>
        <p:spPr>
          <a:xfrm>
            <a:off x="7834834" y="5800437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7" name="모서리가 둥근 직사각형 226"/>
          <p:cNvSpPr/>
          <p:nvPr/>
        </p:nvSpPr>
        <p:spPr>
          <a:xfrm>
            <a:off x="5404661" y="4162532"/>
            <a:ext cx="1054136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u</a:t>
            </a:r>
            <a:r>
              <a:rPr lang="en-US" altLang="ko-KR" sz="1000" dirty="0" smtClean="0">
                <a:solidFill>
                  <a:schemeClr val="tx1"/>
                </a:solidFill>
              </a:rPr>
              <a:t>pstream/master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8" name="모서리가 둥근 직사각형 227"/>
          <p:cNvSpPr/>
          <p:nvPr/>
        </p:nvSpPr>
        <p:spPr>
          <a:xfrm>
            <a:off x="6063188" y="4729059"/>
            <a:ext cx="1036230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upstream/2.10.x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9" name="모서리가 둥근 직사각형 228"/>
          <p:cNvSpPr/>
          <p:nvPr/>
        </p:nvSpPr>
        <p:spPr>
          <a:xfrm>
            <a:off x="7976440" y="4743573"/>
            <a:ext cx="1036230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upstream/2.10.x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30" name="직사각형 229"/>
          <p:cNvSpPr/>
          <p:nvPr/>
        </p:nvSpPr>
        <p:spPr>
          <a:xfrm>
            <a:off x="9647992" y="3967669"/>
            <a:ext cx="2350044" cy="227294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31" name="타원 230"/>
          <p:cNvSpPr/>
          <p:nvPr/>
        </p:nvSpPr>
        <p:spPr>
          <a:xfrm>
            <a:off x="10653273" y="3663849"/>
            <a:ext cx="312588" cy="30382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6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232" name="직사각형 231"/>
          <p:cNvSpPr/>
          <p:nvPr/>
        </p:nvSpPr>
        <p:spPr>
          <a:xfrm>
            <a:off x="11122083" y="4021289"/>
            <a:ext cx="721069" cy="2351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</a:rPr>
              <a:t>push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cxnSp>
        <p:nvCxnSpPr>
          <p:cNvPr id="233" name="직선 연결선 232"/>
          <p:cNvCxnSpPr>
            <a:stCxn id="234" idx="4"/>
          </p:cNvCxnSpPr>
          <p:nvPr/>
        </p:nvCxnSpPr>
        <p:spPr>
          <a:xfrm>
            <a:off x="9874821" y="5578754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타원 233"/>
          <p:cNvSpPr/>
          <p:nvPr/>
        </p:nvSpPr>
        <p:spPr>
          <a:xfrm>
            <a:off x="9822776" y="5477674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35" name="모서리가 둥근 직사각형 234"/>
          <p:cNvSpPr/>
          <p:nvPr/>
        </p:nvSpPr>
        <p:spPr>
          <a:xfrm>
            <a:off x="9700035" y="4155508"/>
            <a:ext cx="484445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36" name="모서리가 둥근 직사각형 235"/>
          <p:cNvSpPr/>
          <p:nvPr/>
        </p:nvSpPr>
        <p:spPr>
          <a:xfrm>
            <a:off x="10726351" y="5075905"/>
            <a:ext cx="6824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</a:t>
            </a:r>
            <a:r>
              <a:rPr lang="en-US" altLang="ko-KR" sz="1000" dirty="0" smtClean="0">
                <a:solidFill>
                  <a:schemeClr val="tx1"/>
                </a:solidFill>
              </a:rPr>
              <a:t>y_2.10.x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37" name="타원 236"/>
          <p:cNvSpPr/>
          <p:nvPr/>
        </p:nvSpPr>
        <p:spPr>
          <a:xfrm>
            <a:off x="10451415" y="4472744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38" name="모서리가 둥근 직사각형 237"/>
          <p:cNvSpPr/>
          <p:nvPr/>
        </p:nvSpPr>
        <p:spPr>
          <a:xfrm>
            <a:off x="10576106" y="4408756"/>
            <a:ext cx="493932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239" name="직선 연결선 238"/>
          <p:cNvCxnSpPr/>
          <p:nvPr/>
        </p:nvCxnSpPr>
        <p:spPr>
          <a:xfrm>
            <a:off x="10558314" y="5257131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연결선 239"/>
          <p:cNvCxnSpPr/>
          <p:nvPr/>
        </p:nvCxnSpPr>
        <p:spPr>
          <a:xfrm>
            <a:off x="10558314" y="5593338"/>
            <a:ext cx="0" cy="235126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타원 240"/>
          <p:cNvSpPr/>
          <p:nvPr/>
        </p:nvSpPr>
        <p:spPr>
          <a:xfrm>
            <a:off x="10506270" y="5492257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42" name="직선 연결선 241"/>
          <p:cNvCxnSpPr>
            <a:stCxn id="244" idx="4"/>
            <a:endCxn id="245" idx="0"/>
          </p:cNvCxnSpPr>
          <p:nvPr/>
        </p:nvCxnSpPr>
        <p:spPr>
          <a:xfrm>
            <a:off x="9872543" y="4570136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연결선 242"/>
          <p:cNvCxnSpPr/>
          <p:nvPr/>
        </p:nvCxnSpPr>
        <p:spPr>
          <a:xfrm>
            <a:off x="9872543" y="4906342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타원 243"/>
          <p:cNvSpPr/>
          <p:nvPr/>
        </p:nvSpPr>
        <p:spPr>
          <a:xfrm>
            <a:off x="9820498" y="4469056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45" name="타원 244"/>
          <p:cNvSpPr/>
          <p:nvPr/>
        </p:nvSpPr>
        <p:spPr>
          <a:xfrm>
            <a:off x="9820498" y="480526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46" name="직선 연결선 245"/>
          <p:cNvCxnSpPr/>
          <p:nvPr/>
        </p:nvCxnSpPr>
        <p:spPr>
          <a:xfrm>
            <a:off x="9872543" y="5242548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타원 246"/>
          <p:cNvSpPr/>
          <p:nvPr/>
        </p:nvSpPr>
        <p:spPr>
          <a:xfrm>
            <a:off x="9820498" y="5141468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48" name="직선 연결선 247"/>
          <p:cNvCxnSpPr/>
          <p:nvPr/>
        </p:nvCxnSpPr>
        <p:spPr>
          <a:xfrm>
            <a:off x="10207887" y="5577551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타원 248"/>
          <p:cNvSpPr/>
          <p:nvPr/>
        </p:nvSpPr>
        <p:spPr>
          <a:xfrm>
            <a:off x="10155842" y="5476471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50" name="직선 연결선 249"/>
          <p:cNvCxnSpPr/>
          <p:nvPr/>
        </p:nvCxnSpPr>
        <p:spPr>
          <a:xfrm>
            <a:off x="10199707" y="5235921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타원 250"/>
          <p:cNvSpPr/>
          <p:nvPr/>
        </p:nvSpPr>
        <p:spPr>
          <a:xfrm>
            <a:off x="10147662" y="5134841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52" name="직선 연결선 251"/>
          <p:cNvCxnSpPr/>
          <p:nvPr/>
        </p:nvCxnSpPr>
        <p:spPr>
          <a:xfrm>
            <a:off x="10191527" y="4894291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타원 252"/>
          <p:cNvSpPr/>
          <p:nvPr/>
        </p:nvSpPr>
        <p:spPr>
          <a:xfrm>
            <a:off x="10139482" y="4793211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54" name="자유형 253"/>
          <p:cNvSpPr/>
          <p:nvPr/>
        </p:nvSpPr>
        <p:spPr>
          <a:xfrm>
            <a:off x="10218793" y="4532968"/>
            <a:ext cx="337582" cy="618482"/>
          </a:xfrm>
          <a:custGeom>
            <a:avLst/>
            <a:gdLst>
              <a:gd name="connsiteX0" fmla="*/ 0 w 276225"/>
              <a:gd name="connsiteY0" fmla="*/ 0 h 642938"/>
              <a:gd name="connsiteX1" fmla="*/ 276225 w 276225"/>
              <a:gd name="connsiteY1" fmla="*/ 128588 h 642938"/>
              <a:gd name="connsiteX2" fmla="*/ 276225 w 276225"/>
              <a:gd name="connsiteY2" fmla="*/ 642938 h 64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225" h="642938">
                <a:moveTo>
                  <a:pt x="0" y="0"/>
                </a:moveTo>
                <a:lnTo>
                  <a:pt x="276225" y="128588"/>
                </a:lnTo>
                <a:lnTo>
                  <a:pt x="276225" y="642938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  <p:cxnSp>
        <p:nvCxnSpPr>
          <p:cNvPr id="255" name="직선 연결선 254"/>
          <p:cNvCxnSpPr/>
          <p:nvPr/>
        </p:nvCxnSpPr>
        <p:spPr>
          <a:xfrm>
            <a:off x="10187221" y="4570136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타원 255"/>
          <p:cNvSpPr/>
          <p:nvPr/>
        </p:nvSpPr>
        <p:spPr>
          <a:xfrm>
            <a:off x="10135176" y="4469056"/>
            <a:ext cx="104090" cy="10108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57" name="타원 256"/>
          <p:cNvSpPr/>
          <p:nvPr/>
        </p:nvSpPr>
        <p:spPr>
          <a:xfrm>
            <a:off x="10500340" y="5148045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58" name="직선 연결선 257"/>
          <p:cNvCxnSpPr/>
          <p:nvPr/>
        </p:nvCxnSpPr>
        <p:spPr>
          <a:xfrm>
            <a:off x="9876141" y="5887006"/>
            <a:ext cx="0" cy="23512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타원 258"/>
          <p:cNvSpPr/>
          <p:nvPr/>
        </p:nvSpPr>
        <p:spPr>
          <a:xfrm>
            <a:off x="9824096" y="5785926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0" name="타원 259"/>
          <p:cNvSpPr/>
          <p:nvPr/>
        </p:nvSpPr>
        <p:spPr>
          <a:xfrm>
            <a:off x="9824096" y="6122132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1" name="자유형 260"/>
          <p:cNvSpPr/>
          <p:nvPr/>
        </p:nvSpPr>
        <p:spPr>
          <a:xfrm>
            <a:off x="10253787" y="5910669"/>
            <a:ext cx="305847" cy="282984"/>
          </a:xfrm>
          <a:custGeom>
            <a:avLst/>
            <a:gdLst>
              <a:gd name="connsiteX0" fmla="*/ 0 w 234950"/>
              <a:gd name="connsiteY0" fmla="*/ 190500 h 190500"/>
              <a:gd name="connsiteX1" fmla="*/ 234950 w 234950"/>
              <a:gd name="connsiteY1" fmla="*/ 120650 h 190500"/>
              <a:gd name="connsiteX2" fmla="*/ 234950 w 23495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190500">
                <a:moveTo>
                  <a:pt x="0" y="190500"/>
                </a:moveTo>
                <a:lnTo>
                  <a:pt x="234950" y="120650"/>
                </a:lnTo>
                <a:lnTo>
                  <a:pt x="234950" y="0"/>
                </a:lnTo>
              </a:path>
            </a:pathLst>
          </a:cu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2" name="타원 261"/>
          <p:cNvSpPr/>
          <p:nvPr/>
        </p:nvSpPr>
        <p:spPr>
          <a:xfrm>
            <a:off x="10507590" y="5800509"/>
            <a:ext cx="104090" cy="10108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3" name="타원 262"/>
          <p:cNvSpPr/>
          <p:nvPr/>
        </p:nvSpPr>
        <p:spPr>
          <a:xfrm>
            <a:off x="10165342" y="6131610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64" name="직선 연결선 263"/>
          <p:cNvCxnSpPr/>
          <p:nvPr/>
        </p:nvCxnSpPr>
        <p:spPr>
          <a:xfrm>
            <a:off x="10217387" y="5891226"/>
            <a:ext cx="0" cy="23512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타원 264"/>
          <p:cNvSpPr/>
          <p:nvPr/>
        </p:nvSpPr>
        <p:spPr>
          <a:xfrm>
            <a:off x="10165342" y="5790146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6" name="모서리가 둥근 직사각형 265"/>
          <p:cNvSpPr/>
          <p:nvPr/>
        </p:nvSpPr>
        <p:spPr>
          <a:xfrm>
            <a:off x="11106444" y="4408756"/>
            <a:ext cx="763089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origin/2.10.x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67" name="모서리가 둥근 직사각형 266"/>
          <p:cNvSpPr/>
          <p:nvPr/>
        </p:nvSpPr>
        <p:spPr>
          <a:xfrm>
            <a:off x="10236524" y="4155508"/>
            <a:ext cx="833516" cy="2289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origin/master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4" name="타원 153"/>
          <p:cNvSpPr/>
          <p:nvPr/>
        </p:nvSpPr>
        <p:spPr>
          <a:xfrm>
            <a:off x="5029112" y="4794149"/>
            <a:ext cx="104090" cy="10108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2" name="타원 161"/>
          <p:cNvSpPr/>
          <p:nvPr/>
        </p:nvSpPr>
        <p:spPr>
          <a:xfrm>
            <a:off x="5356276" y="5123729"/>
            <a:ext cx="104090" cy="101080"/>
          </a:xfrm>
          <a:prstGeom prst="ellipse">
            <a:avLst/>
          </a:prstGeom>
          <a:solidFill>
            <a:srgbClr val="7030A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270" name="직선 연결선 269"/>
          <p:cNvCxnSpPr>
            <a:stCxn id="156" idx="5"/>
            <a:endCxn id="160" idx="1"/>
          </p:cNvCxnSpPr>
          <p:nvPr/>
        </p:nvCxnSpPr>
        <p:spPr>
          <a:xfrm>
            <a:off x="5117958" y="5216633"/>
            <a:ext cx="261742" cy="263528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73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공식 원격저장소의 </a:t>
            </a:r>
            <a:r>
              <a:rPr lang="ko-KR" altLang="en-US" dirty="0" err="1" smtClean="0"/>
              <a:t>변경이력</a:t>
            </a:r>
            <a:r>
              <a:rPr lang="ko-KR" altLang="en-US" dirty="0" smtClean="0"/>
              <a:t> 받기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반영하기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5462666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altLang="ko-KR" sz="1800" dirty="0" smtClean="0"/>
              <a:t>upstream</a:t>
            </a:r>
            <a:r>
              <a:rPr lang="ko-KR" altLang="en-US" sz="1800" dirty="0" smtClean="0"/>
              <a:t>에서 </a:t>
            </a:r>
            <a:r>
              <a:rPr lang="ko-KR" altLang="en-US" sz="1800" dirty="0" err="1"/>
              <a:t>변경이력</a:t>
            </a:r>
            <a:r>
              <a:rPr lang="ko-KR" altLang="en-US" sz="1800" dirty="0"/>
              <a:t> 받아오기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 err="1"/>
              <a:t>SourceTree</a:t>
            </a:r>
            <a:r>
              <a:rPr lang="ko-KR" altLang="en-US" sz="1600" dirty="0"/>
              <a:t>에서 </a:t>
            </a:r>
            <a:r>
              <a:rPr lang="en-US" altLang="ko-KR" sz="1600" dirty="0"/>
              <a:t>[</a:t>
            </a:r>
            <a:r>
              <a:rPr lang="ko-KR" altLang="en-US" sz="1600" dirty="0"/>
              <a:t>패치</a:t>
            </a:r>
            <a:r>
              <a:rPr lang="en-US" altLang="ko-KR" sz="1600" dirty="0"/>
              <a:t>] </a:t>
            </a:r>
            <a:r>
              <a:rPr lang="ko-KR" altLang="en-US" sz="1600" dirty="0"/>
              <a:t>버튼</a:t>
            </a:r>
            <a:endParaRPr lang="en-US" altLang="ko-KR" sz="16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/>
              <a:t>‘</a:t>
            </a:r>
            <a:r>
              <a:rPr lang="ko-KR" altLang="en-US" sz="1600" dirty="0"/>
              <a:t>패치</a:t>
            </a:r>
            <a:r>
              <a:rPr lang="en-US" altLang="ko-KR" sz="1600" dirty="0"/>
              <a:t>’ </a:t>
            </a:r>
            <a:r>
              <a:rPr lang="ko-KR" altLang="en-US" sz="1600" dirty="0"/>
              <a:t>창에서</a:t>
            </a:r>
            <a:r>
              <a:rPr lang="en-US" altLang="ko-KR" sz="1600" dirty="0"/>
              <a:t> ‘</a:t>
            </a:r>
            <a:r>
              <a:rPr lang="ko-KR" altLang="en-US" sz="1600" dirty="0"/>
              <a:t>모든 원격 저장소에서 가져오기</a:t>
            </a:r>
            <a:r>
              <a:rPr lang="en-US" altLang="ko-KR" sz="1600" dirty="0"/>
              <a:t>’ </a:t>
            </a:r>
            <a:r>
              <a:rPr lang="ko-KR" altLang="en-US" sz="1600" dirty="0" smtClean="0"/>
              <a:t>체크</a:t>
            </a:r>
            <a:endParaRPr lang="en-US" altLang="ko-KR" sz="1600" dirty="0" smtClean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600" dirty="0" smtClean="0"/>
              <a:t>[</a:t>
            </a:r>
            <a:r>
              <a:rPr lang="ko-KR" altLang="en-US" sz="1600" dirty="0"/>
              <a:t>확인</a:t>
            </a:r>
            <a:r>
              <a:rPr lang="en-US" altLang="ko-KR" sz="1600" dirty="0"/>
              <a:t>]</a:t>
            </a:r>
          </a:p>
          <a:p>
            <a:pPr marL="800100" lvl="1" indent="-342900">
              <a:buFont typeface="+mj-ea"/>
              <a:buAutoNum type="circleNumDbPlain"/>
            </a:pPr>
            <a:r>
              <a:rPr lang="ko-KR" altLang="en-US" sz="1600" dirty="0"/>
              <a:t>그래프에서 </a:t>
            </a:r>
            <a:r>
              <a:rPr lang="en-US" altLang="ko-KR" sz="1600" dirty="0" smtClean="0"/>
              <a:t>‘master’ </a:t>
            </a:r>
            <a:r>
              <a:rPr lang="ko-KR" altLang="en-US" sz="1600" dirty="0" smtClean="0"/>
              <a:t>위로 이력이 </a:t>
            </a:r>
            <a:r>
              <a:rPr lang="ko-KR" altLang="en-US" sz="1600" dirty="0"/>
              <a:t>늘어남 확인</a:t>
            </a:r>
            <a:endParaRPr lang="en-US" altLang="ko-KR" sz="1600" dirty="0"/>
          </a:p>
          <a:p>
            <a:pPr marL="457200" lvl="1" indent="0">
              <a:buNone/>
            </a:pPr>
            <a:r>
              <a:rPr lang="en-US" altLang="ko-KR" sz="1600" dirty="0"/>
              <a:t>[</a:t>
            </a:r>
            <a:r>
              <a:rPr lang="ko-KR" altLang="en-US" sz="1600" dirty="0"/>
              <a:t>참고</a:t>
            </a:r>
            <a:r>
              <a:rPr lang="en-US" altLang="ko-KR" sz="1600" dirty="0"/>
              <a:t>] </a:t>
            </a:r>
            <a:r>
              <a:rPr lang="ko-KR" altLang="en-US" sz="1600" dirty="0"/>
              <a:t>패치는 </a:t>
            </a:r>
            <a:r>
              <a:rPr lang="ko-KR" altLang="en-US" sz="1600" dirty="0" err="1"/>
              <a:t>변경이력을</a:t>
            </a:r>
            <a:r>
              <a:rPr lang="ko-KR" altLang="en-US" sz="1600" dirty="0"/>
              <a:t> 받아오지만 현재 로컬의 소스를 변경하지는 않는다</a:t>
            </a:r>
            <a:r>
              <a:rPr lang="en-US" altLang="ko-KR" sz="1600" dirty="0"/>
              <a:t>.</a:t>
            </a:r>
          </a:p>
          <a:p>
            <a:r>
              <a:rPr lang="en-US" altLang="ko-KR" sz="1800" dirty="0"/>
              <a:t>upstream</a:t>
            </a:r>
            <a:r>
              <a:rPr lang="ko-KR" altLang="en-US" sz="1800" dirty="0"/>
              <a:t>에서 </a:t>
            </a:r>
            <a:r>
              <a:rPr lang="ko-KR" altLang="en-US" sz="1800" dirty="0" err="1"/>
              <a:t>변경이력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받아와 합치기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400" dirty="0" err="1" smtClean="0"/>
              <a:t>SourceTree</a:t>
            </a:r>
            <a:r>
              <a:rPr lang="ko-KR" altLang="en-US" sz="1400" dirty="0" smtClean="0"/>
              <a:t>에서 </a:t>
            </a:r>
            <a:r>
              <a:rPr lang="en-US" altLang="ko-KR" sz="1400" dirty="0" smtClean="0"/>
              <a:t>[</a:t>
            </a:r>
            <a:r>
              <a:rPr lang="ko-KR" altLang="en-US" sz="1400" dirty="0" smtClean="0"/>
              <a:t>풀</a:t>
            </a:r>
            <a:r>
              <a:rPr lang="en-US" altLang="ko-KR" sz="1400" dirty="0" smtClean="0"/>
              <a:t>] </a:t>
            </a:r>
            <a:r>
              <a:rPr lang="ko-KR" altLang="en-US" sz="1400" dirty="0" smtClean="0"/>
              <a:t>버튼</a:t>
            </a:r>
            <a:endParaRPr lang="en-US" altLang="ko-KR" sz="1400" dirty="0" smtClean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400" dirty="0" smtClean="0"/>
              <a:t>‘</a:t>
            </a:r>
            <a:r>
              <a:rPr lang="ko-KR" altLang="en-US" sz="1400" dirty="0" smtClean="0"/>
              <a:t>풀</a:t>
            </a:r>
            <a:r>
              <a:rPr lang="en-US" altLang="ko-KR" sz="1400" dirty="0" smtClean="0"/>
              <a:t>’ </a:t>
            </a:r>
            <a:r>
              <a:rPr lang="ko-KR" altLang="en-US" sz="1400" dirty="0" smtClean="0"/>
              <a:t>창에서 </a:t>
            </a:r>
            <a:r>
              <a:rPr lang="en-US" altLang="ko-KR" sz="1400" dirty="0" smtClean="0"/>
              <a:t>‘</a:t>
            </a:r>
            <a:r>
              <a:rPr lang="ko-KR" altLang="en-US" sz="1400" dirty="0" smtClean="0"/>
              <a:t>원격 저장소에서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가져오기</a:t>
            </a:r>
            <a:r>
              <a:rPr lang="en-US" altLang="ko-KR" sz="1400" dirty="0" smtClean="0"/>
              <a:t>’</a:t>
            </a:r>
            <a:r>
              <a:rPr lang="ko-KR" altLang="en-US" sz="1400" dirty="0" smtClean="0"/>
              <a:t>에 </a:t>
            </a:r>
            <a:r>
              <a:rPr lang="en-US" altLang="ko-KR" sz="1400" dirty="0" smtClean="0"/>
              <a:t>‘upstream’ </a:t>
            </a:r>
            <a:r>
              <a:rPr lang="ko-KR" altLang="en-US" sz="1400" dirty="0" smtClean="0"/>
              <a:t>선택</a:t>
            </a:r>
            <a:endParaRPr lang="en-US" altLang="ko-KR" sz="1400" dirty="0" smtClean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400" dirty="0" smtClean="0"/>
              <a:t>‘</a:t>
            </a:r>
            <a:r>
              <a:rPr lang="ko-KR" altLang="en-US" sz="1400" dirty="0" smtClean="0"/>
              <a:t>가져오기 위한 원격 </a:t>
            </a:r>
            <a:r>
              <a:rPr lang="ko-KR" altLang="en-US" sz="1400" dirty="0" err="1" smtClean="0"/>
              <a:t>브랜치</a:t>
            </a:r>
            <a:r>
              <a:rPr lang="en-US" altLang="ko-KR" sz="1400" dirty="0" smtClean="0"/>
              <a:t>’</a:t>
            </a:r>
            <a:r>
              <a:rPr lang="ko-KR" altLang="en-US" sz="1400" dirty="0" smtClean="0"/>
              <a:t>에 </a:t>
            </a:r>
            <a:r>
              <a:rPr lang="en-US" altLang="ko-KR" sz="1400" dirty="0" smtClean="0"/>
              <a:t>master </a:t>
            </a:r>
            <a:r>
              <a:rPr lang="ko-KR" altLang="en-US" sz="1400" dirty="0" smtClean="0"/>
              <a:t>선택</a:t>
            </a:r>
            <a:endParaRPr lang="en-US" altLang="ko-KR" sz="1400" dirty="0" smtClean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400" dirty="0" smtClean="0"/>
              <a:t>[</a:t>
            </a:r>
            <a:r>
              <a:rPr lang="ko-KR" altLang="en-US" sz="1400" dirty="0" smtClean="0"/>
              <a:t>확인</a:t>
            </a:r>
            <a:r>
              <a:rPr lang="en-US" altLang="ko-KR" sz="1400" dirty="0" smtClean="0"/>
              <a:t>]</a:t>
            </a:r>
          </a:p>
          <a:p>
            <a:pPr marL="800100" lvl="1" indent="-342900">
              <a:buFont typeface="+mj-ea"/>
              <a:buAutoNum type="circleNumDbPlain"/>
            </a:pPr>
            <a:r>
              <a:rPr lang="ko-KR" altLang="en-US" sz="1400" dirty="0" smtClean="0"/>
              <a:t>그래프에서 </a:t>
            </a:r>
            <a:r>
              <a:rPr lang="en-US" altLang="ko-KR" sz="1400" dirty="0" smtClean="0"/>
              <a:t>‘master’</a:t>
            </a:r>
            <a:r>
              <a:rPr lang="ko-KR" altLang="en-US" sz="1400" dirty="0" smtClean="0"/>
              <a:t>와 </a:t>
            </a:r>
            <a:r>
              <a:rPr lang="en-US" altLang="ko-KR" sz="1400" dirty="0" smtClean="0"/>
              <a:t>‘upstream/master’</a:t>
            </a:r>
            <a:r>
              <a:rPr lang="ko-KR" altLang="en-US" sz="1400" dirty="0" smtClean="0"/>
              <a:t>가 </a:t>
            </a:r>
            <a:r>
              <a:rPr lang="ko-KR" altLang="en-US" sz="1400" dirty="0" err="1" smtClean="0"/>
              <a:t>같아짐</a:t>
            </a:r>
            <a:r>
              <a:rPr lang="ko-KR" altLang="en-US" sz="1400" dirty="0" smtClean="0"/>
              <a:t> 확인</a:t>
            </a:r>
            <a:endParaRPr lang="en-US" altLang="ko-KR" sz="1400" dirty="0" smtClean="0"/>
          </a:p>
          <a:p>
            <a:r>
              <a:rPr lang="ko-KR" altLang="en-US" sz="1800" dirty="0" smtClean="0"/>
              <a:t>주의사항</a:t>
            </a:r>
            <a:endParaRPr lang="en-US" altLang="ko-KR" sz="1800" dirty="0" smtClean="0"/>
          </a:p>
          <a:p>
            <a:pPr lvl="1"/>
            <a:r>
              <a:rPr lang="en-US" altLang="ko-KR" sz="1400" dirty="0" smtClean="0"/>
              <a:t>fetch</a:t>
            </a:r>
            <a:r>
              <a:rPr lang="ko-KR" altLang="en-US" sz="1400" dirty="0" smtClean="0"/>
              <a:t>나 </a:t>
            </a:r>
            <a:r>
              <a:rPr lang="en-US" altLang="ko-KR" sz="1400" dirty="0" smtClean="0"/>
              <a:t>pull</a:t>
            </a:r>
            <a:r>
              <a:rPr lang="ko-KR" altLang="en-US" sz="1400" dirty="0" smtClean="0"/>
              <a:t>을 수행하기 전에 내 변경사항을 </a:t>
            </a:r>
            <a:r>
              <a:rPr lang="en-US" altLang="ko-KR" sz="1400" dirty="0" smtClean="0"/>
              <a:t>commit </a:t>
            </a:r>
            <a:r>
              <a:rPr lang="ko-KR" altLang="en-US" sz="1400" dirty="0" smtClean="0"/>
              <a:t>해야 한다</a:t>
            </a:r>
            <a:r>
              <a:rPr lang="en-US" altLang="ko-KR" sz="1400" dirty="0" smtClean="0"/>
              <a:t>.</a:t>
            </a:r>
          </a:p>
          <a:p>
            <a:pPr lvl="1"/>
            <a:r>
              <a:rPr lang="en-US" altLang="ko-KR" sz="1400" dirty="0" smtClean="0"/>
              <a:t>pull</a:t>
            </a:r>
            <a:r>
              <a:rPr lang="ko-KR" altLang="en-US" sz="1400" dirty="0" smtClean="0"/>
              <a:t>을 하는 과정에서 충돌이 발생할 수 있다</a:t>
            </a:r>
            <a:r>
              <a:rPr lang="en-US" altLang="ko-KR" sz="1400" dirty="0" smtClean="0"/>
              <a:t>.</a:t>
            </a:r>
          </a:p>
          <a:p>
            <a:pPr lvl="1"/>
            <a:r>
              <a:rPr lang="ko-KR" altLang="en-US" sz="1400" dirty="0" smtClean="0"/>
              <a:t>일반적으로 </a:t>
            </a:r>
            <a:r>
              <a:rPr lang="en-US" altLang="ko-KR" sz="1400" dirty="0" smtClean="0"/>
              <a:t>fetch</a:t>
            </a:r>
            <a:r>
              <a:rPr lang="ko-KR" altLang="en-US" sz="1400" dirty="0" smtClean="0"/>
              <a:t>로 이력을 가져와 확인하고 </a:t>
            </a:r>
            <a:r>
              <a:rPr lang="en-US" altLang="ko-KR" sz="1400" dirty="0" smtClean="0"/>
              <a:t>pull</a:t>
            </a:r>
            <a:r>
              <a:rPr lang="ko-KR" altLang="en-US" sz="1400" dirty="0" smtClean="0"/>
              <a:t>을 하는 것이 좋다</a:t>
            </a:r>
            <a:r>
              <a:rPr lang="en-US" altLang="ko-KR" sz="1400" dirty="0" smtClean="0"/>
              <a:t>.</a:t>
            </a:r>
          </a:p>
          <a:p>
            <a:pPr lvl="1"/>
            <a:endParaRPr lang="ko-KR" altLang="en-US" sz="140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41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45403"/>
          <a:stretch/>
        </p:blipFill>
        <p:spPr>
          <a:xfrm>
            <a:off x="5780166" y="948320"/>
            <a:ext cx="4956021" cy="182688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1331" t="20198" r="61062" b="30844"/>
          <a:stretch/>
        </p:blipFill>
        <p:spPr>
          <a:xfrm>
            <a:off x="9746594" y="957313"/>
            <a:ext cx="2394856" cy="250129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b="17405"/>
          <a:stretch/>
        </p:blipFill>
        <p:spPr>
          <a:xfrm>
            <a:off x="5780166" y="3592608"/>
            <a:ext cx="4956021" cy="276374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rcRect l="11181" t="19887" r="62439" b="30895"/>
          <a:stretch/>
        </p:blipFill>
        <p:spPr>
          <a:xfrm>
            <a:off x="9744232" y="3545681"/>
            <a:ext cx="2288418" cy="25145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타원 13"/>
          <p:cNvSpPr/>
          <p:nvPr/>
        </p:nvSpPr>
        <p:spPr>
          <a:xfrm>
            <a:off x="7578798" y="102435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587871" y="1311007"/>
            <a:ext cx="278172" cy="3194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6701600" y="208104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8341331" y="254294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0257498" y="291811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209666" y="3663249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218739" y="3949901"/>
            <a:ext cx="278172" cy="3194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7409370" y="468708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377668" y="508107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9260405" y="6057554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0705536" y="383400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00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원격저장소에 변경사항 올리기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499" y="914400"/>
            <a:ext cx="5455339" cy="5262563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사용자 원격에 올리기가 필요한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사용자가 소스를 수정하고 </a:t>
            </a:r>
            <a:r>
              <a:rPr lang="en-US" altLang="ko-KR" dirty="0" smtClean="0"/>
              <a:t>commit</a:t>
            </a:r>
            <a:r>
              <a:rPr lang="ko-KR" altLang="en-US" dirty="0" smtClean="0"/>
              <a:t>을 한 경우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upstream</a:t>
            </a:r>
            <a:r>
              <a:rPr lang="ko-KR" altLang="en-US" dirty="0" smtClean="0"/>
              <a:t>에서 받아온 이력을 </a:t>
            </a:r>
            <a:r>
              <a:rPr lang="en-US" altLang="ko-KR" dirty="0" smtClean="0"/>
              <a:t>merge</a:t>
            </a:r>
            <a:r>
              <a:rPr lang="ko-KR" altLang="en-US" dirty="0" smtClean="0"/>
              <a:t>한 경우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origin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upstream</a:t>
            </a:r>
            <a:r>
              <a:rPr lang="ko-KR" altLang="en-US" dirty="0" smtClean="0"/>
              <a:t>의 </a:t>
            </a:r>
            <a:r>
              <a:rPr lang="ko-KR" altLang="en-US" dirty="0"/>
              <a:t>변경을 </a:t>
            </a:r>
            <a:r>
              <a:rPr lang="ko-KR" altLang="en-US" dirty="0" smtClean="0"/>
              <a:t>반영</a:t>
            </a:r>
            <a:endParaRPr lang="en-US" altLang="ko-KR" dirty="0" smtClean="0"/>
          </a:p>
          <a:p>
            <a:r>
              <a:rPr lang="ko-KR" altLang="en-US" dirty="0" smtClean="0"/>
              <a:t>사용자 원격저장소에 올리기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err="1" smtClean="0"/>
              <a:t>SourceTree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[</a:t>
            </a:r>
            <a:r>
              <a:rPr lang="ko-KR" altLang="en-US" dirty="0" smtClean="0"/>
              <a:t>푸시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‘</a:t>
            </a:r>
            <a:r>
              <a:rPr lang="ko-KR" altLang="en-US" dirty="0" smtClean="0"/>
              <a:t>푸시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창에서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다음 저장소에 부시</a:t>
            </a:r>
            <a:r>
              <a:rPr lang="en-US" altLang="ko-KR" dirty="0" smtClean="0"/>
              <a:t>‘ </a:t>
            </a:r>
            <a:r>
              <a:rPr lang="ko-KR" altLang="en-US" dirty="0" smtClean="0"/>
              <a:t>항목에 </a:t>
            </a:r>
            <a:r>
              <a:rPr lang="en-US" altLang="ko-KR" dirty="0" smtClean="0"/>
              <a:t>‘origin’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로컬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중 원격에 올릴 소스 </a:t>
            </a:r>
            <a:r>
              <a:rPr lang="ko-KR" altLang="en-US" dirty="0" err="1" smtClean="0"/>
              <a:t>브랜치와</a:t>
            </a:r>
            <a:r>
              <a:rPr lang="ko-KR" altLang="en-US" dirty="0" smtClean="0"/>
              <a:t> 원격의 대상 </a:t>
            </a:r>
            <a:r>
              <a:rPr lang="ko-KR" altLang="en-US" dirty="0" err="1" smtClean="0"/>
              <a:t>브랜치</a:t>
            </a:r>
            <a:r>
              <a:rPr lang="ko-KR" altLang="en-US" dirty="0" smtClean="0"/>
              <a:t> 선택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 smtClean="0"/>
              <a:t>[</a:t>
            </a:r>
            <a:r>
              <a:rPr lang="ko-KR" altLang="en-US" dirty="0" smtClean="0"/>
              <a:t>푸시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</a:t>
            </a:r>
            <a:endParaRPr lang="en-US" altLang="ko-KR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dirty="0" smtClean="0"/>
              <a:t>그래프에서</a:t>
            </a:r>
            <a:r>
              <a:rPr lang="en-US" altLang="ko-KR" dirty="0" smtClean="0"/>
              <a:t> ‘origin/master’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‘master’</a:t>
            </a:r>
            <a:r>
              <a:rPr lang="ko-KR" altLang="en-US" dirty="0" smtClean="0"/>
              <a:t>와 동일해 졌음을 확인</a:t>
            </a:r>
            <a:endParaRPr lang="en-US" altLang="ko-KR" dirty="0" smtClean="0"/>
          </a:p>
          <a:p>
            <a:pPr marL="914400" lvl="1" indent="-457200">
              <a:buAutoNum type="circleNumDbPlain"/>
            </a:pP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42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20451" t="6257" r="35768" b="29589"/>
          <a:stretch/>
        </p:blipFill>
        <p:spPr>
          <a:xfrm>
            <a:off x="6169446" y="914400"/>
            <a:ext cx="2675419" cy="264695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0207" t="29966" r="10361" b="3838"/>
          <a:stretch/>
        </p:blipFill>
        <p:spPr>
          <a:xfrm>
            <a:off x="7007799" y="2447771"/>
            <a:ext cx="4854001" cy="273115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11040" t="19817" r="51679" b="54116"/>
          <a:stretch/>
        </p:blipFill>
        <p:spPr>
          <a:xfrm>
            <a:off x="6362384" y="4929786"/>
            <a:ext cx="3987674" cy="16421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6353311" y="792992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169446" y="1079644"/>
            <a:ext cx="471110" cy="4186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8455697" y="2675040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9118600" y="3206077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0756987" y="4697986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8694183" y="5276351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5531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내 변경사항을 공식 저장소에 </a:t>
            </a:r>
            <a:r>
              <a:rPr lang="ko-KR" altLang="en-US" dirty="0" err="1" smtClean="0"/>
              <a:t>반영요청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500" y="914400"/>
            <a:ext cx="4981613" cy="52625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altLang="ko-KR" sz="2000" dirty="0"/>
              <a:t>Pull Request </a:t>
            </a:r>
            <a:r>
              <a:rPr lang="ko-KR" altLang="en-US" sz="2000" dirty="0"/>
              <a:t>가 필요한 경우</a:t>
            </a:r>
            <a:endParaRPr lang="en-US" altLang="ko-KR" sz="2000" dirty="0"/>
          </a:p>
          <a:p>
            <a:pPr lvl="1"/>
            <a:r>
              <a:rPr lang="ko-KR" altLang="en-US" sz="1800" dirty="0"/>
              <a:t>오픈소스의 원 소스를 고친 경우</a:t>
            </a:r>
            <a:endParaRPr lang="en-US" altLang="ko-KR" sz="1800" dirty="0"/>
          </a:p>
          <a:p>
            <a:pPr lvl="1"/>
            <a:r>
              <a:rPr lang="ko-KR" altLang="en-US" sz="1800" dirty="0"/>
              <a:t>내가 변경한 소스가 다른 사람에게도 의미가 있는 </a:t>
            </a:r>
            <a:r>
              <a:rPr lang="ko-KR" altLang="en-US" sz="1800" dirty="0" smtClean="0"/>
              <a:t>경우 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개선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버그수정</a:t>
            </a:r>
            <a:r>
              <a:rPr lang="ko-KR" altLang="en-US" sz="1800" dirty="0" smtClean="0"/>
              <a:t> 등</a:t>
            </a:r>
            <a:r>
              <a:rPr lang="en-US" altLang="ko-KR" sz="1800" dirty="0" smtClean="0"/>
              <a:t>)</a:t>
            </a:r>
            <a:endParaRPr lang="en-US" altLang="ko-KR" sz="1800" dirty="0"/>
          </a:p>
          <a:p>
            <a:r>
              <a:rPr lang="ko-KR" altLang="en-US" sz="2000" dirty="0" err="1"/>
              <a:t>반영요청</a:t>
            </a:r>
            <a:r>
              <a:rPr lang="ko-KR" altLang="en-US" sz="2000" dirty="0"/>
              <a:t> 과정</a:t>
            </a:r>
            <a:endParaRPr lang="en-US" altLang="ko-KR" sz="2000" dirty="0"/>
          </a:p>
          <a:p>
            <a:pPr marL="800100" lvl="1" indent="-342900">
              <a:buFont typeface="+mj-ea"/>
              <a:buAutoNum type="circleNumDbPlain"/>
            </a:pPr>
            <a:r>
              <a:rPr lang="ko-KR" altLang="en-US" sz="1800" dirty="0"/>
              <a:t>내가 변경한 내용을 담은 </a:t>
            </a:r>
            <a:r>
              <a:rPr lang="ko-KR" altLang="en-US" sz="1800" dirty="0" err="1"/>
              <a:t>브랜치</a:t>
            </a:r>
            <a:r>
              <a:rPr lang="en-US" altLang="ko-KR" sz="1800" dirty="0"/>
              <a:t>(my_2.10.x)</a:t>
            </a:r>
            <a:r>
              <a:rPr lang="ko-KR" altLang="en-US" sz="1800" dirty="0"/>
              <a:t>를 원 </a:t>
            </a:r>
            <a:r>
              <a:rPr lang="ko-KR" altLang="en-US" sz="1800" dirty="0" err="1"/>
              <a:t>브랜치</a:t>
            </a:r>
            <a:r>
              <a:rPr lang="en-US" altLang="ko-KR" sz="1800" dirty="0"/>
              <a:t>(2.10.x)</a:t>
            </a:r>
            <a:r>
              <a:rPr lang="ko-KR" altLang="en-US" sz="1800" dirty="0"/>
              <a:t>에 </a:t>
            </a:r>
            <a:r>
              <a:rPr lang="en-US" altLang="ko-KR" sz="1800" dirty="0"/>
              <a:t>merge</a:t>
            </a:r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800" dirty="0" err="1"/>
              <a:t>SourceTree</a:t>
            </a:r>
            <a:r>
              <a:rPr lang="ko-KR" altLang="en-US" sz="1800" dirty="0"/>
              <a:t>에서 </a:t>
            </a:r>
            <a:r>
              <a:rPr lang="en-US" altLang="ko-KR" sz="1800" dirty="0"/>
              <a:t>[</a:t>
            </a:r>
            <a:r>
              <a:rPr lang="ko-KR" altLang="en-US" sz="1800" dirty="0"/>
              <a:t>저장소</a:t>
            </a:r>
            <a:r>
              <a:rPr lang="en-US" altLang="ko-KR" sz="1800" dirty="0"/>
              <a:t>]-[Pull </a:t>
            </a:r>
            <a:r>
              <a:rPr lang="ko-KR" altLang="en-US" sz="1800" dirty="0"/>
              <a:t>요청 생성</a:t>
            </a:r>
            <a:r>
              <a:rPr lang="en-US" altLang="ko-KR" sz="1800" dirty="0"/>
              <a:t>] </a:t>
            </a:r>
            <a:r>
              <a:rPr lang="ko-KR" altLang="en-US" sz="1800" dirty="0"/>
              <a:t>메뉴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800" dirty="0"/>
              <a:t>(</a:t>
            </a:r>
            <a:r>
              <a:rPr lang="ko-KR" altLang="en-US" sz="1800" dirty="0"/>
              <a:t>필요한 경우</a:t>
            </a:r>
            <a:r>
              <a:rPr lang="en-US" altLang="ko-KR" sz="1800" dirty="0"/>
              <a:t>) </a:t>
            </a:r>
            <a:r>
              <a:rPr lang="en-US" altLang="ko-KR" sz="1800" dirty="0" err="1"/>
              <a:t>Github</a:t>
            </a:r>
            <a:r>
              <a:rPr lang="en-US" altLang="ko-KR" sz="1800" dirty="0"/>
              <a:t> </a:t>
            </a:r>
            <a:r>
              <a:rPr lang="ko-KR" altLang="en-US" sz="1800" dirty="0"/>
              <a:t>로그인 정보 입력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800" dirty="0"/>
              <a:t>‘Pull </a:t>
            </a:r>
            <a:r>
              <a:rPr lang="ko-KR" altLang="en-US" sz="1800" dirty="0"/>
              <a:t>요청 생성</a:t>
            </a:r>
            <a:r>
              <a:rPr lang="en-US" altLang="ko-KR" sz="1800" dirty="0"/>
              <a:t>’ </a:t>
            </a:r>
            <a:r>
              <a:rPr lang="ko-KR" altLang="en-US" sz="1800" dirty="0"/>
              <a:t>창에서 </a:t>
            </a:r>
            <a:r>
              <a:rPr lang="ko-KR" altLang="en-US" sz="1800" dirty="0" err="1"/>
              <a:t>반영요청</a:t>
            </a:r>
            <a:r>
              <a:rPr lang="en-US" altLang="ko-KR" sz="1800" dirty="0"/>
              <a:t> </a:t>
            </a:r>
            <a:r>
              <a:rPr lang="ko-KR" altLang="en-US" sz="1800" dirty="0"/>
              <a:t>할 로컬 </a:t>
            </a:r>
            <a:r>
              <a:rPr lang="ko-KR" altLang="en-US" sz="1800" dirty="0" err="1"/>
              <a:t>브랜치와</a:t>
            </a:r>
            <a:r>
              <a:rPr lang="ko-KR" altLang="en-US" sz="1800" dirty="0"/>
              <a:t> 원격 </a:t>
            </a:r>
            <a:r>
              <a:rPr lang="ko-KR" altLang="en-US" sz="1800" dirty="0" err="1"/>
              <a:t>브랜치</a:t>
            </a:r>
            <a:r>
              <a:rPr lang="ko-KR" altLang="en-US" sz="1800" dirty="0"/>
              <a:t> 선택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800" dirty="0"/>
              <a:t>[</a:t>
            </a:r>
            <a:r>
              <a:rPr lang="ko-KR" altLang="en-US" sz="1800" dirty="0"/>
              <a:t>웹에서 </a:t>
            </a:r>
            <a:r>
              <a:rPr lang="en-US" altLang="ko-KR" sz="1800" dirty="0"/>
              <a:t>pull </a:t>
            </a:r>
            <a:r>
              <a:rPr lang="ko-KR" altLang="en-US" sz="1800" dirty="0"/>
              <a:t>요청 생성</a:t>
            </a:r>
            <a:r>
              <a:rPr lang="en-US" altLang="ko-KR" sz="1800" dirty="0"/>
              <a:t>] </a:t>
            </a:r>
            <a:r>
              <a:rPr lang="ko-KR" altLang="en-US" sz="1800" dirty="0"/>
              <a:t>버튼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ko-KR" altLang="en-US" sz="1800" dirty="0"/>
              <a:t>웹브라우저에서 생성될 구체적인 </a:t>
            </a:r>
            <a:r>
              <a:rPr lang="en-US" altLang="ko-KR" sz="1800" dirty="0"/>
              <a:t>Pull Request </a:t>
            </a:r>
            <a:r>
              <a:rPr lang="ko-KR" altLang="en-US" sz="1800" dirty="0" smtClean="0"/>
              <a:t>확인 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차이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충돌여부</a:t>
            </a:r>
            <a:r>
              <a:rPr lang="en-US" altLang="ko-KR" sz="1800" dirty="0" smtClean="0"/>
              <a:t>)</a:t>
            </a:r>
            <a:endParaRPr lang="en-US" altLang="ko-KR" sz="1800" dirty="0"/>
          </a:p>
          <a:p>
            <a:pPr marL="800100" lvl="1" indent="-342900">
              <a:buFont typeface="+mj-ea"/>
              <a:buAutoNum type="circleNumDbPlain"/>
            </a:pPr>
            <a:r>
              <a:rPr lang="en-US" altLang="ko-KR" sz="1800" dirty="0"/>
              <a:t>Pull Request</a:t>
            </a:r>
            <a:r>
              <a:rPr lang="ko-KR" altLang="en-US" sz="1800" dirty="0"/>
              <a:t>를 최종적으로 등록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43</a:t>
            </a:fld>
            <a:endParaRPr lang="ko-KR" altLang="en-US"/>
          </a:p>
        </p:txBody>
      </p:sp>
      <p:pic>
        <p:nvPicPr>
          <p:cNvPr id="5122" name="Picture 2" descr="https://lh5.googleusercontent.com/1KHEOyyx19NkkhGV4BVzD-Z7QQIkixLTyhgzwFCuzP4eYHb_ffzbDXq2nfbPGwgR5C1sb9oaq3e39PQq6UQSvSivHOLNJ-oTQlPTILlBD0hKX3spmUXQ6p5fEazYPo_Y5mtMkNu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276" y="877887"/>
            <a:ext cx="2017620" cy="205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lh6.googleusercontent.com/IRE4paufHD1aSBOEAa7n2MraoJ2PoinVy6EReajyS61H3s0KPC1HKeqKSLgJil9dHtDr7TEyXnk2tedtAxSVNfISnlfnRDqtffzjZqjLmUoaNOn5SOfpI2dSxtnJAbhE3TSM--n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221" y="2351679"/>
            <a:ext cx="4974613" cy="115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330" y="3585289"/>
            <a:ext cx="4266941" cy="295362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5988276" y="1099628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3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424314" y="281422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4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0144255" y="3252155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8543557" y="5681073"/>
            <a:ext cx="238486" cy="2317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FF0000"/>
                </a:solidFill>
              </a:rPr>
              <a:t>6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04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SourceTree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명령어 위주인 </a:t>
            </a:r>
            <a:r>
              <a:rPr lang="en-US" altLang="ko-KR" dirty="0" err="1" smtClean="0"/>
              <a:t>git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UI</a:t>
            </a:r>
            <a:r>
              <a:rPr lang="ko-KR" altLang="en-US" dirty="0" smtClean="0"/>
              <a:t>를 통해서 쉽게 사용할 수 있게 해주는 툴</a:t>
            </a:r>
            <a:endParaRPr lang="en-US" altLang="ko-KR" dirty="0" smtClean="0"/>
          </a:p>
          <a:p>
            <a:r>
              <a:rPr lang="ko-KR" altLang="en-US" dirty="0" smtClean="0"/>
              <a:t>추상적인 저장소 내의 </a:t>
            </a:r>
            <a:r>
              <a:rPr lang="en-US" altLang="ko-KR" dirty="0" smtClean="0"/>
              <a:t>History</a:t>
            </a:r>
            <a:r>
              <a:rPr lang="ko-KR" altLang="en-US" dirty="0" smtClean="0"/>
              <a:t>를 시각적으로 보여 줌</a:t>
            </a:r>
            <a:endParaRPr lang="en-US" altLang="ko-KR" dirty="0" smtClean="0"/>
          </a:p>
          <a:p>
            <a:r>
              <a:rPr lang="en-US" altLang="ko-KR" dirty="0" smtClean="0">
                <a:hlinkClick r:id="rId2"/>
              </a:rPr>
              <a:t>https://www.sourcetreeapp.com/</a:t>
            </a: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ko-KR" altLang="en-US" dirty="0" smtClean="0"/>
              <a:t>에서 다운로드</a:t>
            </a:r>
            <a:endParaRPr lang="en-US" altLang="ko-KR" dirty="0" smtClean="0"/>
          </a:p>
          <a:p>
            <a:r>
              <a:rPr lang="ko-KR" altLang="en-US" dirty="0" smtClean="0"/>
              <a:t>설치파일을 실행해 쉽게 설치</a:t>
            </a:r>
            <a:endParaRPr lang="en-US" altLang="ko-KR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873" y="1980955"/>
            <a:ext cx="5219927" cy="437539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8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smtClean="0"/>
              <a:t>오픈소스 개발을 위한 </a:t>
            </a:r>
            <a:r>
              <a:rPr lang="en-US" altLang="ko-KR" smtClean="0"/>
              <a:t>GIT </a:t>
            </a:r>
            <a:r>
              <a:rPr lang="ko-KR" altLang="en-US" smtClean="0"/>
              <a:t>사용법 실습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99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SourceTree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실행시</a:t>
            </a:r>
            <a:r>
              <a:rPr lang="ko-KR" altLang="en-US" dirty="0" smtClean="0"/>
              <a:t> 여러가지 계정이 필요함</a:t>
            </a:r>
            <a:endParaRPr lang="en-US" altLang="ko-KR" dirty="0" smtClean="0"/>
          </a:p>
          <a:p>
            <a:r>
              <a:rPr lang="ko-KR" altLang="en-US" dirty="0" smtClean="0"/>
              <a:t>무료이지만 </a:t>
            </a:r>
            <a:r>
              <a:rPr lang="en-US" altLang="ko-KR" dirty="0" err="1" smtClean="0"/>
              <a:t>Atlassian</a:t>
            </a:r>
            <a:r>
              <a:rPr lang="en-US" altLang="ko-KR" dirty="0" smtClean="0"/>
              <a:t> </a:t>
            </a:r>
            <a:r>
              <a:rPr lang="ko-KR" altLang="en-US" dirty="0" smtClean="0"/>
              <a:t>계정이 있어야 사용 가능 </a:t>
            </a:r>
            <a:r>
              <a:rPr lang="en-US" altLang="ko-KR" dirty="0" smtClean="0"/>
              <a:t>(</a:t>
            </a:r>
            <a:r>
              <a:rPr lang="ko-KR" altLang="en-US" dirty="0" smtClean="0"/>
              <a:t>한번만 입력</a:t>
            </a:r>
            <a:r>
              <a:rPr lang="en-US" altLang="ko-KR" dirty="0" smtClean="0"/>
              <a:t>)</a:t>
            </a:r>
          </a:p>
          <a:p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연동 위해 </a:t>
            </a: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계정도 필요</a:t>
            </a:r>
            <a:endParaRPr lang="en-US" altLang="ko-KR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1026" name="Picture 2" descr="https://lh6.googleusercontent.com/Xc3SawS3gQSspjEbRNIdJGLblLhP9f0KzH37bKTdibKZZBK1ILSaxsqS9MUfIyiuO0su3V0v4ivoxNulUFaNt5jJrYZhU4lVVtpSvmodY-U8EQfw_1OfUkgI6COY_n9U3EZalrF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2797969"/>
            <a:ext cx="5734050" cy="334327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veVo5583974OF3ejmf19yGZogeLijOGmQ0mWzS0MTP8z0ZkNVgzZcQ_3XTTSuKxHYtpj7Jac6XgAng1lR0Yqq03UTwBZWHkhwOmZz7p6tcm6u6rzU_K_mGSTW3uEZZQG1GILTbP_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0" y="2797968"/>
            <a:ext cx="5734050" cy="334327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4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SourceTree</a:t>
            </a:r>
            <a:r>
              <a:rPr lang="ko-KR" altLang="en-US" dirty="0" smtClean="0"/>
              <a:t>의 기본설정 변경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윈도우가 아닌 </a:t>
            </a:r>
            <a:r>
              <a:rPr lang="en-US" altLang="ko-KR" dirty="0" smtClean="0"/>
              <a:t>Linux, Mac </a:t>
            </a:r>
            <a:r>
              <a:rPr lang="ko-KR" altLang="en-US" dirty="0" smtClean="0"/>
              <a:t>등과의 협업을 위해 </a:t>
            </a:r>
            <a:r>
              <a:rPr lang="ko-KR" altLang="en-US" dirty="0" err="1" smtClean="0"/>
              <a:t>줄바꿈</a:t>
            </a:r>
            <a:r>
              <a:rPr lang="ko-KR" altLang="en-US" dirty="0" smtClean="0"/>
              <a:t> 문자에 대한 설정 변경이 필요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줄바꿈에</a:t>
            </a:r>
            <a:r>
              <a:rPr lang="ko-KR" altLang="en-US" dirty="0"/>
              <a:t> </a:t>
            </a:r>
            <a:r>
              <a:rPr lang="ko-KR" altLang="en-US" dirty="0" smtClean="0"/>
              <a:t>의한 불필요한 </a:t>
            </a:r>
            <a:r>
              <a:rPr lang="ko-KR" altLang="en-US" dirty="0" err="1" smtClean="0"/>
              <a:t>변경탐지</a:t>
            </a:r>
            <a:r>
              <a:rPr lang="ko-KR" altLang="en-US" dirty="0" smtClean="0"/>
              <a:t> 방지</a:t>
            </a:r>
            <a:r>
              <a:rPr lang="en-US" altLang="ko-KR" dirty="0" smtClean="0"/>
              <a:t>)</a:t>
            </a:r>
          </a:p>
          <a:p>
            <a:r>
              <a:rPr lang="en-US" altLang="ko-KR" dirty="0" err="1" smtClean="0"/>
              <a:t>SourceTree</a:t>
            </a:r>
            <a:r>
              <a:rPr lang="ko-KR" altLang="en-US" dirty="0" smtClean="0"/>
              <a:t>의 터미널 기능에서 직접 명령어를 입력</a:t>
            </a:r>
            <a:endParaRPr lang="en-US" altLang="ko-KR" dirty="0" smtClean="0"/>
          </a:p>
          <a:p>
            <a:r>
              <a:rPr lang="ko-KR" altLang="en-US" dirty="0" smtClean="0"/>
              <a:t>변경된 설정은 </a:t>
            </a:r>
            <a:r>
              <a:rPr lang="en-US" altLang="ko-KR" dirty="0" smtClean="0"/>
              <a:t>~/.</a:t>
            </a:r>
            <a:r>
              <a:rPr lang="en-US" altLang="ko-KR" dirty="0" err="1" smtClean="0"/>
              <a:t>gitconfig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저장됨</a:t>
            </a:r>
            <a:endParaRPr lang="en-US" altLang="ko-KR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2050" name="Picture 2" descr="https://lh5.googleusercontent.com/1c-w2t4U4k5Y3NLdGpWL-EZzrM-hJeeU4RriWv3gHWXuh8R_apKXbGr3KdO3NbColpU62mAqu6-5Zs-usJNeYmSa_JBtfaJey867fz62WO_RydzG1HLUi0iyR72igzhyq6PrgX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3925" y="2440385"/>
            <a:ext cx="20478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5.googleusercontent.com/SN0sojDB9ci_3FKC7Bhkrxu--p2hM25noEcaeYP-9yOggS-qow9DlCkG0JNRRL99XBjyHOMkTlgLnoxUPEvtF9ALxrNOvsN_VYG7o81HO3deAyA6nnEiGYdWMXtBUCaBwlMkYFu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1587" y="3199607"/>
            <a:ext cx="5534025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95300" y="3154760"/>
            <a:ext cx="532130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err="1">
                <a:latin typeface="Consolas" panose="020B0609020204030204" pitchFamily="49" charset="0"/>
              </a:rPr>
              <a:t>git</a:t>
            </a:r>
            <a:r>
              <a:rPr lang="en-US" altLang="ko-KR" dirty="0"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latin typeface="Consolas" panose="020B0609020204030204" pitchFamily="49" charset="0"/>
              </a:rPr>
              <a:t>config</a:t>
            </a:r>
            <a:r>
              <a:rPr lang="en-US" altLang="ko-KR" dirty="0">
                <a:latin typeface="Consolas" panose="020B0609020204030204" pitchFamily="49" charset="0"/>
              </a:rPr>
              <a:t> --global </a:t>
            </a:r>
            <a:r>
              <a:rPr lang="en-US" altLang="ko-KR" dirty="0" err="1">
                <a:latin typeface="Consolas" panose="020B0609020204030204" pitchFamily="49" charset="0"/>
              </a:rPr>
              <a:t>core.autocrlf</a:t>
            </a:r>
            <a:r>
              <a:rPr lang="en-US" altLang="ko-KR" dirty="0">
                <a:latin typeface="Consolas" panose="020B0609020204030204" pitchFamily="49" charset="0"/>
              </a:rPr>
              <a:t> input</a:t>
            </a:r>
          </a:p>
          <a:p>
            <a:pPr fontAlgn="base"/>
            <a:r>
              <a:rPr lang="en-US" altLang="ko-KR" dirty="0" err="1">
                <a:latin typeface="Consolas" panose="020B0609020204030204" pitchFamily="49" charset="0"/>
              </a:rPr>
              <a:t>git</a:t>
            </a:r>
            <a:r>
              <a:rPr lang="en-US" altLang="ko-KR" dirty="0"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latin typeface="Consolas" panose="020B0609020204030204" pitchFamily="49" charset="0"/>
              </a:rPr>
              <a:t>config</a:t>
            </a:r>
            <a:r>
              <a:rPr lang="en-US" altLang="ko-KR" dirty="0">
                <a:latin typeface="Consolas" panose="020B0609020204030204" pitchFamily="49" charset="0"/>
              </a:rPr>
              <a:t> --global </a:t>
            </a:r>
            <a:r>
              <a:rPr lang="en-US" altLang="ko-KR" dirty="0" err="1">
                <a:latin typeface="Consolas" panose="020B0609020204030204" pitchFamily="49" charset="0"/>
              </a:rPr>
              <a:t>core.safecrlf</a:t>
            </a:r>
            <a:r>
              <a:rPr lang="en-US" altLang="ko-KR" dirty="0">
                <a:latin typeface="Consolas" panose="020B0609020204030204" pitchFamily="49" charset="0"/>
              </a:rPr>
              <a:t> </a:t>
            </a:r>
            <a:r>
              <a:rPr lang="en-US" altLang="ko-KR" dirty="0" smtClean="0">
                <a:latin typeface="Consolas" panose="020B0609020204030204" pitchFamily="49" charset="0"/>
              </a:rPr>
              <a:t>true</a:t>
            </a:r>
            <a:endParaRPr lang="en-US" altLang="ko-KR" dirty="0">
              <a:latin typeface="Consolas" panose="020B0609020204030204" pitchFamily="49" charset="0"/>
            </a:endParaRPr>
          </a:p>
        </p:txBody>
      </p:sp>
      <p:sp>
        <p:nvSpPr>
          <p:cNvPr id="10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2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Notepad++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무료지만 무척 편리하고 강력한 텍스트 편집기</a:t>
            </a:r>
            <a:endParaRPr lang="en-US" altLang="ko-KR" dirty="0" smtClean="0"/>
          </a:p>
          <a:p>
            <a:r>
              <a:rPr lang="ko-KR" altLang="en-US" dirty="0" smtClean="0"/>
              <a:t>한글 </a:t>
            </a:r>
            <a:r>
              <a:rPr lang="ko-KR" altLang="en-US" dirty="0" err="1" smtClean="0"/>
              <a:t>인코딩을</a:t>
            </a:r>
            <a:r>
              <a:rPr lang="ko-KR" altLang="en-US" dirty="0" smtClean="0"/>
              <a:t> 거의 완벽하게 판단함</a:t>
            </a:r>
            <a:endParaRPr lang="en-US" altLang="ko-KR" dirty="0" smtClean="0"/>
          </a:p>
          <a:p>
            <a:r>
              <a:rPr lang="ko-KR" altLang="en-US" dirty="0" smtClean="0"/>
              <a:t>파일의 변경을 자동 판단하는 기능 편리</a:t>
            </a:r>
            <a:endParaRPr lang="en-US" altLang="ko-KR" dirty="0" smtClean="0"/>
          </a:p>
          <a:p>
            <a:r>
              <a:rPr lang="en-US" altLang="ko-KR" dirty="0" smtClean="0">
                <a:hlinkClick r:id="rId2"/>
              </a:rPr>
              <a:t>https://notepad-plus-plus.org/</a:t>
            </a:r>
            <a:endParaRPr lang="en-US" altLang="ko-KR" dirty="0" smtClean="0"/>
          </a:p>
          <a:p>
            <a:r>
              <a:rPr lang="ko-KR" altLang="en-US" dirty="0" smtClean="0"/>
              <a:t>설치 파일 다운받아 계속 다음으로 넘어가면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쉽게 설치</a:t>
            </a:r>
            <a:endParaRPr lang="en-US" altLang="ko-KR" dirty="0" smtClean="0"/>
          </a:p>
          <a:p>
            <a:r>
              <a:rPr lang="en-US" altLang="ko-KR" dirty="0" smtClean="0"/>
              <a:t>64</a:t>
            </a:r>
            <a:r>
              <a:rPr lang="ko-KR" altLang="en-US" dirty="0" smtClean="0"/>
              <a:t>비트 버전은 안되는 </a:t>
            </a:r>
            <a:r>
              <a:rPr lang="ko-KR" altLang="en-US" dirty="0" err="1" smtClean="0"/>
              <a:t>플러그인이</a:t>
            </a:r>
            <a:r>
              <a:rPr lang="ko-KR" altLang="en-US" dirty="0" smtClean="0"/>
              <a:t> 많아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32</a:t>
            </a:r>
            <a:r>
              <a:rPr lang="ko-KR" altLang="en-US" dirty="0" smtClean="0"/>
              <a:t>비트 버전을 사용하는 것이 좋음</a:t>
            </a:r>
            <a:endParaRPr lang="en-US" altLang="ko-KR" dirty="0" smtClean="0"/>
          </a:p>
          <a:p>
            <a:r>
              <a:rPr lang="ko-KR" altLang="en-US" dirty="0" smtClean="0"/>
              <a:t>실습에서 </a:t>
            </a:r>
            <a:r>
              <a:rPr lang="ko-KR" altLang="en-US" dirty="0" err="1" smtClean="0"/>
              <a:t>소스변경에</a:t>
            </a:r>
            <a:r>
              <a:rPr lang="ko-KR" altLang="en-US" dirty="0" smtClean="0"/>
              <a:t> 사용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32347-66C9-43C2-922A-91CC73440E8F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734" y="1828801"/>
            <a:ext cx="2764366" cy="310991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8445500" y="4470400"/>
            <a:ext cx="13335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816100" y="6356350"/>
            <a:ext cx="7162800" cy="365125"/>
          </a:xfrm>
        </p:spPr>
        <p:txBody>
          <a:bodyPr/>
          <a:lstStyle/>
          <a:p>
            <a:r>
              <a:rPr lang="ko-KR" altLang="en-US" dirty="0" smtClean="0"/>
              <a:t>오픈소스 개발을 위한 </a:t>
            </a:r>
            <a:r>
              <a:rPr lang="en-US" altLang="ko-KR" dirty="0" smtClean="0"/>
              <a:t>GIT </a:t>
            </a:r>
            <a:r>
              <a:rPr lang="ko-KR" altLang="en-US" dirty="0" smtClean="0"/>
              <a:t>사용법 실습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0682995" y="154236"/>
            <a:ext cx="1178805" cy="54426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accent6"/>
                </a:solidFill>
              </a:rPr>
              <a:t>Do it!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65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Github</a:t>
            </a:r>
            <a:r>
              <a:rPr lang="ko-KR" altLang="en-US" dirty="0" smtClean="0"/>
              <a:t>에 저장소 만들기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FAA32347-66C9-43C2-922A-91CC73440E8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36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23234</TotalTime>
  <Words>2761</Words>
  <Application>Microsoft Office PowerPoint</Application>
  <PresentationFormat>와이드스크린</PresentationFormat>
  <Paragraphs>694</Paragraphs>
  <Slides>43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맑은 고딕</vt:lpstr>
      <vt:lpstr>Arial</vt:lpstr>
      <vt:lpstr>Consolas</vt:lpstr>
      <vt:lpstr>Courier New</vt:lpstr>
      <vt:lpstr>Wingdings</vt:lpstr>
      <vt:lpstr>Office 테마</vt:lpstr>
      <vt:lpstr>오픈소스 개발을 위한 GIT 사용법 실습</vt:lpstr>
      <vt:lpstr>강의내용 구성</vt:lpstr>
      <vt:lpstr>필요 프로그램 설치</vt:lpstr>
      <vt:lpstr>Git 설치</vt:lpstr>
      <vt:lpstr>SourceTree 설치</vt:lpstr>
      <vt:lpstr>SourceTree 실행</vt:lpstr>
      <vt:lpstr>SourceTree의 기본설정 변경</vt:lpstr>
      <vt:lpstr>Notepad++ 설치</vt:lpstr>
      <vt:lpstr>Github에 저장소 만들기</vt:lpstr>
      <vt:lpstr>Github 접속과 가입</vt:lpstr>
      <vt:lpstr>새 github 프로젝트 만들기</vt:lpstr>
      <vt:lpstr>로컬 PC에 받아오기</vt:lpstr>
      <vt:lpstr>원격저장소 복제 확인</vt:lpstr>
      <vt:lpstr>Git의 개념 잡기</vt:lpstr>
      <vt:lpstr>Git 이란?</vt:lpstr>
      <vt:lpstr>Git의 3가지 영역</vt:lpstr>
      <vt:lpstr>로컬저장소와 원격저장소</vt:lpstr>
      <vt:lpstr>Git에 변경내용 저장</vt:lpstr>
      <vt:lpstr>README.md 수정과 커밋</vt:lpstr>
      <vt:lpstr>점심, 저녁 커밋 생성</vt:lpstr>
      <vt:lpstr>원격저장소에 올리기</vt:lpstr>
      <vt:lpstr>브랜치를 이용한 작업</vt:lpstr>
      <vt:lpstr>새 브랜치 만들기</vt:lpstr>
      <vt:lpstr>manager 브랜치에서 작업</vt:lpstr>
      <vt:lpstr>master 브랜치 발전시키기</vt:lpstr>
      <vt:lpstr>변경사항 Github에도 올리고 직접수정</vt:lpstr>
      <vt:lpstr>Github의 변경사항 로컬에 통합</vt:lpstr>
      <vt:lpstr>manager 브랜치 병합</vt:lpstr>
      <vt:lpstr>충돌 해결</vt:lpstr>
      <vt:lpstr>변경사항 되돌리기</vt:lpstr>
      <vt:lpstr>상황별 방금 한 동작 취소</vt:lpstr>
      <vt:lpstr>History 유지하며 특정 commit으로 돌아가기</vt:lpstr>
      <vt:lpstr>특정 커밋에서 새 브랜치 생성/삭제</vt:lpstr>
      <vt:lpstr>History와 Working Directory까지 모두 되돌리기</vt:lpstr>
      <vt:lpstr>오픈소스 참여 위한 저장소 구성</vt:lpstr>
      <vt:lpstr>권장 원격저장소 구성 및 저장소 간 동작</vt:lpstr>
      <vt:lpstr>공식 원격저장소 Fork</vt:lpstr>
      <vt:lpstr>사용자 원격저장소에서 clone</vt:lpstr>
      <vt:lpstr>upstream 원격 저장소 추가</vt:lpstr>
      <vt:lpstr>원 소스 기반으로 개발하기</vt:lpstr>
      <vt:lpstr>공식 원격저장소의 변경이력 받기, 반영하기 </vt:lpstr>
      <vt:lpstr>사용자 원격저장소에 변경사항 올리기</vt:lpstr>
      <vt:lpstr>내 변경사항을 공식 저장소에 반영요청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GIT의 사용법과  오픈소스 개발</dc:title>
  <dc:creator>Windows 사용자</dc:creator>
  <cp:lastModifiedBy>Windows 사용자</cp:lastModifiedBy>
  <cp:revision>138</cp:revision>
  <cp:lastPrinted>2017-02-03T06:40:07Z</cp:lastPrinted>
  <dcterms:created xsi:type="dcterms:W3CDTF">2017-01-13T05:24:05Z</dcterms:created>
  <dcterms:modified xsi:type="dcterms:W3CDTF">2017-02-14T02:39:02Z</dcterms:modified>
</cp:coreProperties>
</file>

<file path=docProps/thumbnail.jpeg>
</file>